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3.xml" ContentType="application/vnd.ms-office.chartcolorstyle+xml"/>
  <Override PartName="/ppt/charts/style2.xml" ContentType="application/vnd.ms-office.chartstyl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olors11.xml" ContentType="application/vnd.ms-office.chartcolorstyle+xml"/>
  <Override PartName="/ppt/charts/style1.xml" ContentType="application/vnd.ms-office.chartstyle+xml"/>
  <Override PartName="/ppt/charts/chart3.xml" ContentType="application/vnd.openxmlformats-officedocument.drawingml.chart+xml"/>
  <Override PartName="/ppt/charts/colors10.xml" ContentType="application/vnd.ms-office.chartcolorstyle+xml"/>
  <Override PartName="/ppt/charts/colors1.xml" ContentType="application/vnd.ms-office.chartcolorstyle+xml"/>
  <Override PartName="/ppt/charts/colors2.xml" ContentType="application/vnd.ms-office.chartcolorstyle+xml"/>
  <Override PartName="/ppt/charts/style3.xml" ContentType="application/vnd.ms-office.chartstyle+xml"/>
  <Override PartName="/ppt/charts/chart4.xml" ContentType="application/vnd.openxmlformats-officedocument.drawingml.chart+xml"/>
  <Override PartName="/ppt/charts/colors5.xml" ContentType="application/vnd.ms-office.chartcolorstyle+xml"/>
  <Override PartName="/ppt/charts/style4.xml" ContentType="application/vnd.ms-office.chartstyle+xml"/>
  <Override PartName="/ppt/charts/style5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olors7.xml" ContentType="application/vnd.ms-office.chartcolorstyle+xml"/>
  <Override PartName="/ppt/charts/style6.xml" ContentType="application/vnd.ms-office.chartstyle+xml"/>
  <Override PartName="/ppt/charts/style7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olors9.xml" ContentType="application/vnd.ms-office.chartcolorstyle+xml"/>
  <Override PartName="/ppt/charts/style8.xml" ContentType="application/vnd.ms-office.chartstyle+xml"/>
  <Override PartName="/ppt/charts/style9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11.xml" ContentType="application/vnd.ms-office.chart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hart11.xml" ContentType="application/vnd.openxmlformats-officedocument.drawingml.chart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rawing1.xml" ContentType="application/vnd.ms-office.drawingml.diagramDrawing+xml"/>
  <Override PartName="/ppt/diagrams/data1.xml" ContentType="application/vnd.openxmlformats-officedocument.drawingml.diagramData+xml"/>
  <Override PartName="/ppt/diagrams/quickStyle3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4.xml" ContentType="application/vnd.openxmlformats-officedocument.drawingml.diagramStyle+xml"/>
  <Override PartName="/ppt/diagrams/data2.xml" ContentType="application/vnd.openxmlformats-officedocument.drawingml.diagramData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3.xml" ContentType="application/vnd.ms-office.drawingml.diagramDrawing+xml"/>
  <Override PartName="/ppt/diagrams/colors2.xml" ContentType="application/vnd.openxmlformats-officedocument.drawingml.diagramColor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drawing4.xml" ContentType="application/vnd.ms-office.drawingml.diagramDrawing+xml"/>
  <Override PartName="/ppt/diagrams/colors3.xml" ContentType="application/vnd.openxmlformats-officedocument.drawingml.diagramColor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media/image4.wmf" ContentType="image/x-wmf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embeddings/oleObject1.xlsx" ContentType="application/vnd.openxmlformats-officedocument.spreadsheetml.sheet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6858000"/>
  <p:notesSz cx="7772400" cy="10058400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presProps" Target="presProps.xml"/>
</Relationships>
</file>

<file path=ppt/charts/_rels/chart1.xml.rels><?xml version="1.0" encoding="UTF-8"?>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
</Relationships>
</file>

<file path=ppt/charts/_rels/chart2.xml.rels><?xml version="1.0" encoding="UTF-8"?>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
</Relationships>
</file>

<file path=ppt/charts/_rels/chart3.xml.rels><?xml version="1.0" encoding="UTF-8"?>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
</Relationships>
</file>

<file path=ppt/charts/_rels/chart4.xml.rels><?xml version="1.0" encoding="UTF-8"?>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
</Relationships>
</file>

<file path=ppt/charts/_rels/chart5.xml.rels><?xml version="1.0" encoding="UTF-8"?>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
</Relationships>
</file>

<file path=ppt/charts/_rels/chart6.xml.rels><?xml version="1.0" encoding="UTF-8"?>
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
</Relationships>
</file>

<file path=ppt/charts/_rels/chart7.xml.rels><?xml version="1.0" encoding="UTF-8"?>
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
</Relationships>
</file>

<file path=ppt/charts/_rels/chart8.xml.rels><?xml version="1.0" encoding="UTF-8"?>
<Relationships xmlns="http://schemas.openxmlformats.org/package/2006/relationships"><Relationship Id="rId1" Type="http://schemas.microsoft.com/office/2011/relationships/chartStyle" Target="style8.xml"/><Relationship Id="rId2" Type="http://schemas.microsoft.com/office/2011/relationships/chartColorStyle" Target="colors8.xml"/>
</Relationships>
</file>

<file path=ppt/charts/_rels/chart9.xml.rels><?xml version="1.0" encoding="UTF-8"?>
<Relationships xmlns="http://schemas.openxmlformats.org/package/2006/relationships"><Relationship Id="rId1" Type="http://schemas.microsoft.com/office/2011/relationships/chartStyle" Target="style9.xml"/><Relationship Id="rId2" Type="http://schemas.microsoft.com/office/2011/relationships/chartColorStyle" Target="colors9.xml"/>
</Relationships>
</file>

<file path=ppt/charts/_rels/chart10.xml.rels><?xml version="1.0" encoding="UTF-8"?>
<Relationships xmlns="http://schemas.openxmlformats.org/package/2006/relationships"><Relationship Id="rId1" Type="http://schemas.microsoft.com/office/2011/relationships/chartStyle" Target="style10.xml"/><Relationship Id="rId2" Type="http://schemas.microsoft.com/office/2011/relationships/chartColorStyle" Target="colors10.xml"/>
</Relationships>
</file>

<file path=ppt/charts/_rels/chart11.xml.rels><?xml version="1.0" encoding="UTF-8"?>
<Relationships xmlns="http://schemas.openxmlformats.org/package/2006/relationships"><Relationship Id="rId1" Type="http://schemas.microsoft.com/office/2011/relationships/chartStyle" Target="style11.xml"/><Relationship Id="rId2" Type="http://schemas.microsoft.com/office/2011/relationships/chartColorStyle" Target="colors11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title>
      <c:tx>
        <c:rich>
          <a:bodyPr rot="0"/>
          <a:lstStyle/>
          <a:p>
            <a:pPr>
              <a:defRPr sz="1300" b="0" u="none" strike="noStrike">
                <a:solidFill>
                  <a:srgbClr val="000000"/>
                </a:solidFill>
                <a:uFillTx/>
                <a:latin typeface="Arial"/>
              </a:defRPr>
            </a:pPr>
            <a:r>
              <a:rPr lang="sr-RS" sz="1400" b="1" u="none" strike="noStrike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Calibri"/>
              </a:rPr>
              <a:t>Структура остварења прихода и примања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14501130937421"/>
          <c:y val="0.333746536386175"/>
          <c:w val="0.628424227192762"/>
          <c:h val="0.555490739390404"/>
        </c:manualLayout>
      </c:layout>
      <c:barChart>
        <c:barDir val="col"/>
        <c:grouping val="clustered"/>
        <c:varyColors val="0"/>
        <c:axId val="57312581"/>
        <c:axId val="50207977"/>
      </c:barChart>
      <c:catAx>
        <c:axId val="57312581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50207977"/>
        <c:auto val="1"/>
        <c:lblAlgn val="ctr"/>
        <c:lblOffset val="100"/>
        <c:noMultiLvlLbl val="0"/>
      </c:catAx>
      <c:valAx>
        <c:axId val="50207977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57312581"/>
        <c:crossBetween val="midCat"/>
      </c:valAx>
      <c:spPr>
        <a:noFill/>
        <a:ln w="0">
          <a:noFill/>
        </a:ln>
      </c:spPr>
    </c:plotArea>
    <c:plotVisOnly val="1"/>
    <c:dispBlanksAs val="gap"/>
  </c:chart>
  <c:spPr>
    <a:solidFill>
      <a:srgbClr val="FFFFFF"/>
    </a:solidFill>
    <a:ln w="9360">
      <a:solidFill>
        <a:schemeClr val="dk1">
          <a:lumMod val="15000"/>
          <a:lumOff val="85000"/>
        </a:schemeClr>
      </a:solidFill>
      <a:round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title>
      <c:tx>
        <c:rich>
          <a:bodyPr rot="0"/>
          <a:lstStyle/>
          <a:p>
            <a:pPr>
              <a:defRPr sz="1300" b="0" u="none" strike="noStrike">
                <a:solidFill>
                  <a:srgbClr val="000000"/>
                </a:solidFill>
                <a:uFillTx/>
                <a:latin typeface="Arial"/>
              </a:defRPr>
            </a:pPr>
            <a:r>
              <a:rPr lang="sr-RS" sz="1400" b="1" u="none" strike="noStrike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Calibri"/>
              </a:rPr>
              <a:t>Структура остварења прихода и примања</a:t>
            </a:r>
          </a:p>
        </c:rich>
      </c:tx>
      <c:overlay val="0"/>
      <c:spPr>
        <a:noFill/>
        <a:ln w="0">
          <a:noFill/>
        </a:ln>
      </c:spPr>
    </c:title>
    <c:autoTitleDeleted val="0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layout>
        <c:manualLayout>
          <c:layoutTarget val="inner"/>
          <c:xMode val="edge"/>
          <c:yMode val="edge"/>
          <c:x val="0.214489546328111"/>
          <c:y val="0.333748332592263"/>
          <c:w val="0.62844330557335"/>
          <c:h val="0.555446865273455"/>
        </c:manualLayout>
      </c:layout>
      <c:pie3DChart>
        <c:varyColors val="1"/>
        <c:ser>
          <c:idx val="0"/>
          <c:order val="0"/>
          <c:spPr>
            <a:solidFill>
              <a:srgbClr val="4472C4"/>
            </a:solidFill>
            <a:ln w="0">
              <a:noFill/>
            </a:ln>
          </c:spPr>
          <c:explosion val="13"/>
          <c:dPt>
            <c:idx val="0"/>
            <c:explosion val="13"/>
            <c:spPr>
              <a:solidFill>
                <a:srgbClr val="4472C4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1"/>
            <c:explosion val="13"/>
            <c:spPr>
              <a:solidFill>
                <a:srgbClr val="ED7D31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2"/>
            <c:explosion val="13"/>
            <c:spPr>
              <a:solidFill>
                <a:srgbClr val="A5A5A5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3"/>
            <c:explosion val="13"/>
            <c:spPr>
              <a:solidFill>
                <a:srgbClr val="FFC000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4"/>
            <c:explosion val="13"/>
            <c:spPr>
              <a:solidFill>
                <a:srgbClr val="5B9BD5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5"/>
            <c:explosion val="13"/>
            <c:spPr>
              <a:solidFill>
                <a:srgbClr val="70AD47"/>
              </a:solidFill>
              <a:ln w="25560">
                <a:solidFill>
                  <a:schemeClr val="lt1"/>
                </a:solidFill>
                <a:round/>
              </a:ln>
            </c:spPr>
          </c:dPt>
          <c:dLbls>
            <c:dLbl>
              <c:idx val="0"/>
              <c:layout>
                <c:manualLayout>
                  <c:x val="0.00429354266001804"/>
                  <c:y val="-0.0274613555658484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1"/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2"/>
              <c:layout>
                <c:manualLayout>
                  <c:x val="-0.107025304425545"/>
                  <c:y val="-0.0836261232051876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3"/>
              <c:layout>
                <c:manualLayout>
                  <c:x val="0.0587421795696185"/>
                  <c:y val="-0.0684589779218774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4"/>
              <c:layout>
                <c:manualLayout>
                  <c:x val="0.267484076046735"/>
                  <c:y val="-0.12186926046009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5"/>
              <c:layout>
                <c:manualLayout>
                  <c:x val="0.373908577298408"/>
                  <c:y val="0.0627450980392157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808080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spPr>
              <a:solidFill>
                <a:srgbClr val="FFFFFF"/>
              </a:solidFill>
              <a:ln w="12600">
                <a:solidFill>
                  <a:srgbClr val="808080"/>
                </a:solidFill>
              </a:ln>
            </c:spPr>
            <c:txPr>
              <a:bodyPr wrap="square"/>
              <a:lstStyle/>
              <a:p>
                <a:pPr>
                  <a:defRPr sz="1200" b="1" u="none" strike="noStrike">
                    <a:solidFill>
                      <a:schemeClr val="tx1">
                        <a:lumMod val="65000"/>
                        <a:lumOff val="35000"/>
                      </a:schemeClr>
                    </a:solidFill>
                    <a:uFillTx/>
                    <a:latin typeface="Calibri"/>
                  </a:defRPr>
                </a:pPr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eparator>
</c:separator>
            <c:showLeaderLines val="0"/>
          </c:dLbls>
          <c:cat>
            <c:strRef>
              <c:f>categories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задуживања</c:v>
                </c:pt>
                <c:pt idx="5">
                  <c:v>меморандумске ставке </c:v>
                </c:pt>
              </c:strCache>
            </c:strRef>
          </c:cat>
          <c:val>
            <c:numRef>
              <c:f>0</c:f>
              <c:numCache>
                <c:formatCode>#,##0</c:formatCode>
                <c:ptCount val="6"/>
                <c:pt idx="0">
                  <c:v>710824405.8</c:v>
                </c:pt>
                <c:pt idx="1">
                  <c:v>333582312.51</c:v>
                </c:pt>
                <c:pt idx="2">
                  <c:v>55810911.56</c:v>
                </c:pt>
                <c:pt idx="3">
                  <c:v>38392584.9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</c:pie3DChart>
    </c:plotArea>
    <c:plotVisOnly val="1"/>
    <c:dispBlanksAs val="gap"/>
  </c:chart>
  <c:spPr>
    <a:noFill/>
    <a:ln w="0"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6"/>
  <c:chart>
    <c:autoTitleDeleted val="1"/>
    <c:plotArea>
      <c:barChart>
        <c:barDir val="col"/>
        <c:grouping val="clustered"/>
        <c:varyColors val="0"/>
        <c:axId val="19784012"/>
        <c:axId val="33735534"/>
      </c:barChart>
      <c:catAx>
        <c:axId val="19784012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33735534"/>
        <c:auto val="1"/>
        <c:lblAlgn val="ctr"/>
        <c:lblOffset val="100"/>
        <c:noMultiLvlLbl val="0"/>
      </c:catAx>
      <c:valAx>
        <c:axId val="33735534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19784012"/>
        <c:crossBetween val="midCat"/>
      </c:valAx>
      <c:spPr>
        <a:noFill/>
        <a:ln w="0">
          <a:noFill/>
        </a:ln>
      </c:spPr>
    </c:plotArea>
    <c:legend>
      <c:legendPos val="r"/>
      <c:overlay val="0"/>
      <c:spPr>
        <a:noFill/>
        <a:ln w="0">
          <a:noFill/>
        </a:ln>
      </c:spPr>
      <c:txPr>
        <a:bodyPr/>
        <a:lstStyle/>
        <a:p>
          <a:pPr>
            <a:defRPr sz="1000" b="0" u="none" strike="noStrike">
              <a:solidFill>
                <a:srgbClr val="000000"/>
              </a:solidFill>
              <a:uFillTx/>
              <a:latin typeface="Calibri"/>
            </a:defRPr>
          </a:pPr>
        </a:p>
      </c:txPr>
    </c:legend>
    <c:plotVisOnly val="1"/>
    <c:dispBlanksAs val="gap"/>
  </c:chart>
  <c:spPr>
    <a:noFill/>
    <a:ln w="0"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6"/>
  <c:chart>
    <c:autoTitleDeleted val="1"/>
    <c:view3D>
      <c:rotX val="15"/>
      <c:rotY val="20"/>
      <c:rAngAx val="1"/>
      <c:perspective val="30"/>
    </c:view3D>
    <c:floor>
      <c:spPr>
        <a:noFill/>
        <a:ln w="6480">
          <a:solidFill>
            <a:srgbClr val="8B8B8B"/>
          </a:solidFill>
          <a:round/>
        </a:ln>
      </c:spPr>
    </c:floor>
    <c:sideWall>
      <c:spPr>
        <a:noFill/>
        <a:ln w="6480">
          <a:solidFill>
            <a:srgbClr val="8B8B8B"/>
          </a:solidFill>
          <a:round/>
        </a:ln>
      </c:spPr>
    </c:sideWall>
    <c:backWall>
      <c:spPr>
        <a:noFill/>
        <a:ln w="6480">
          <a:solidFill>
            <a:srgbClr val="8B8B8B"/>
          </a:solidFill>
          <a:round/>
        </a:ln>
      </c:spPr>
    </c:backWall>
    <c:plotArea>
      <c:bar3D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извршење</c:v>
                </c:pt>
              </c:strCache>
            </c:strRef>
          </c:tx>
          <c:spPr>
            <a:gradFill>
              <a:gsLst>
                <a:gs pos="0">
                  <a:srgbClr val="6082CA"/>
                </a:gs>
                <a:gs pos="50000">
                  <a:srgbClr val="3D6FC9"/>
                </a:gs>
                <a:gs pos="100000">
                  <a:srgbClr val="2F61BA"/>
                </a:gs>
              </a:gsLst>
              <a:lin ang="5400000"/>
            </a:gradFill>
            <a:ln w="0">
              <a:noFill/>
            </a:ln>
          </c:spPr>
          <c:invertIfNegative val="0"/>
          <c:dLbls>
            <c:txPr>
              <a:bodyPr wrap="square"/>
              <a:lstStyle/>
              <a:p>
                <a:pPr>
                  <a:defRPr sz="1000" b="0" u="none" strike="noStrike">
                    <a:solidFill>
                      <a:srgbClr val="000000"/>
                    </a:solidFill>
                    <a:uFillTx/>
                    <a:latin typeface="Calibri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; </c:separator>
            <c:showLeaderLines val="1"/>
            <c:leaderLines>
              <c:spPr>
                <a:ln w="0">
                  <a:solidFill>
                    <a:srgbClr val="000000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задуживања</c:v>
                </c:pt>
                <c:pt idx="5">
                  <c:v>меморандумске ставке </c:v>
                </c:pt>
              </c:strCache>
            </c:strRef>
          </c:cat>
          <c:val>
            <c:numRef>
              <c:f>0</c:f>
              <c:numCache>
                <c:formatCode>#,##0</c:formatCode>
                <c:ptCount val="6"/>
                <c:pt idx="0">
                  <c:v>710824405.8</c:v>
                </c:pt>
                <c:pt idx="1">
                  <c:v>333582312.51</c:v>
                </c:pt>
                <c:pt idx="2">
                  <c:v>55810911.56</c:v>
                </c:pt>
                <c:pt idx="3">
                  <c:v>38392584.9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план</c:v>
                </c:pt>
              </c:strCache>
            </c:strRef>
          </c:tx>
          <c:spPr>
            <a:gradFill>
              <a:gsLst>
                <a:gs pos="0">
                  <a:srgbClr val="F08C56"/>
                </a:gs>
                <a:gs pos="50000">
                  <a:srgbClr val="F57A27"/>
                </a:gs>
                <a:gs pos="100000">
                  <a:srgbClr val="E46B19"/>
                </a:gs>
              </a:gsLst>
              <a:lin ang="5400000"/>
            </a:gradFill>
            <a:ln w="0">
              <a:noFill/>
            </a:ln>
          </c:spPr>
          <c:invertIfNegative val="0"/>
          <c:dLbls>
            <c:txPr>
              <a:bodyPr wrap="square"/>
              <a:lstStyle/>
              <a:p>
                <a:pPr>
                  <a:defRPr sz="1000" b="0" u="none" strike="noStrike">
                    <a:solidFill>
                      <a:srgbClr val="000000"/>
                    </a:solidFill>
                    <a:uFillTx/>
                    <a:latin typeface="Calibri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; </c:separator>
            <c:showLeaderLines val="1"/>
            <c:leaderLines>
              <c:spPr>
                <a:ln w="0">
                  <a:solidFill>
                    <a:srgbClr val="000000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задуживања</c:v>
                </c:pt>
                <c:pt idx="5">
                  <c:v>меморандумске ставке </c:v>
                </c:pt>
              </c:strCache>
            </c:strRef>
          </c:cat>
          <c:val>
            <c:numRef>
              <c:f>1</c:f>
              <c:numCache>
                <c:formatCode>#,##0</c:formatCode>
                <c:ptCount val="6"/>
                <c:pt idx="0">
                  <c:v>788604000</c:v>
                </c:pt>
                <c:pt idx="1">
                  <c:v>238990284.27</c:v>
                </c:pt>
                <c:pt idx="2">
                  <c:v>61065600</c:v>
                </c:pt>
                <c:pt idx="3">
                  <c:v>41988000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gapWidth val="150"/>
        <c:shape val="cylinder"/>
        <c:axId val="63865770"/>
        <c:axId val="36244585"/>
        <c:axId val="0"/>
      </c:bar3DChart>
      <c:catAx>
        <c:axId val="6386577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000" b="0" u="none" strike="noStrike">
                <a:solidFill>
                  <a:srgbClr val="000000"/>
                </a:solidFill>
                <a:uFillTx/>
                <a:latin typeface="Calibri"/>
              </a:defRPr>
            </a:pPr>
          </a:p>
        </c:txPr>
        <c:crossAx val="36244585"/>
        <c:crosses val="autoZero"/>
        <c:auto val="1"/>
        <c:lblAlgn val="ctr"/>
        <c:lblOffset val="100"/>
        <c:noMultiLvlLbl val="0"/>
      </c:catAx>
      <c:valAx>
        <c:axId val="36244585"/>
        <c:scaling>
          <c:orientation val="minMax"/>
        </c:scaling>
        <c:delete val="0"/>
        <c:axPos val="l"/>
        <c:majorGridlines>
          <c:spPr>
            <a:ln w="6480">
              <a:solidFill>
                <a:srgbClr val="8B8B8B"/>
              </a:solidFill>
              <a:round/>
            </a:ln>
          </c:spPr>
        </c:majorGridlines>
        <c:numFmt formatCode="#,##0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000" b="0" u="none" strike="noStrike">
                <a:solidFill>
                  <a:srgbClr val="000000"/>
                </a:solidFill>
                <a:uFillTx/>
                <a:latin typeface="Calibri"/>
              </a:defRPr>
            </a:pPr>
          </a:p>
        </c:txPr>
        <c:crossAx val="63865770"/>
        <c:crosses val="autoZero"/>
        <c:crossBetween val="between"/>
      </c:valAx>
    </c:plotArea>
    <c:legend>
      <c:legendPos val="r"/>
      <c:overlay val="0"/>
      <c:spPr>
        <a:noFill/>
        <a:ln w="0">
          <a:noFill/>
        </a:ln>
      </c:spPr>
      <c:txPr>
        <a:bodyPr/>
        <a:lstStyle/>
        <a:p>
          <a:pPr>
            <a:defRPr sz="1000" b="0" u="none" strike="noStrike">
              <a:solidFill>
                <a:srgbClr val="000000"/>
              </a:solidFill>
              <a:uFillTx/>
              <a:latin typeface="Calibri"/>
            </a:defRPr>
          </a:pPr>
        </a:p>
      </c:txPr>
    </c:legend>
    <c:plotVisOnly val="1"/>
    <c:dispBlanksAs val="gap"/>
  </c:chart>
  <c:spPr>
    <a:noFill/>
    <a:ln w="0">
      <a:noFill/>
    </a:ln>
  </c:sp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title>
      <c:tx>
        <c:rich>
          <a:bodyPr rot="0"/>
          <a:lstStyle/>
          <a:p>
            <a:pPr>
              <a:defRPr sz="1300" b="0" u="none" strike="noStrike">
                <a:solidFill>
                  <a:srgbClr val="000000"/>
                </a:solidFill>
                <a:uFillTx/>
                <a:latin typeface="Arial"/>
              </a:defRPr>
            </a:pPr>
            <a:r>
              <a:rPr lang="sr-RS" sz="1400" b="1" u="none" strike="noStrike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Calibri"/>
              </a:rPr>
              <a:t>Структура расхода и издатака</a:t>
            </a:r>
          </a:p>
        </c:rich>
      </c:tx>
      <c:overlay val="0"/>
      <c:spPr>
        <a:noFill/>
        <a:ln w="0">
          <a:noFill/>
        </a:ln>
      </c:spPr>
    </c:title>
    <c:autoTitleDeleted val="0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layout>
        <c:manualLayout>
          <c:layoutTarget val="inner"/>
          <c:xMode val="edge"/>
          <c:yMode val="edge"/>
          <c:x val="0.237119879366675"/>
          <c:y val="0.311725244275922"/>
          <c:w val="0.535980564630979"/>
          <c:h val="0.473968207670993"/>
        </c:manualLayout>
      </c:layout>
      <c:pie3DChart>
        <c:varyColors val="1"/>
        <c:ser>
          <c:idx val="0"/>
          <c:order val="0"/>
          <c:spPr>
            <a:solidFill>
              <a:srgbClr val="4472C4"/>
            </a:solidFill>
            <a:ln w="0">
              <a:noFill/>
            </a:ln>
          </c:spPr>
          <c:explosion val="15"/>
          <c:dPt>
            <c:idx val="0"/>
            <c:explosion val="15"/>
            <c:spPr>
              <a:solidFill>
                <a:srgbClr val="4472C4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1"/>
            <c:explosion val="15"/>
            <c:spPr>
              <a:solidFill>
                <a:srgbClr val="ED7D31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2"/>
            <c:explosion val="30"/>
            <c:spPr>
              <a:solidFill>
                <a:srgbClr val="A5A5A5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3"/>
            <c:explosion val="15"/>
            <c:spPr>
              <a:solidFill>
                <a:srgbClr val="FFC000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4"/>
            <c:explosion val="15"/>
            <c:spPr>
              <a:solidFill>
                <a:srgbClr val="5B9BD5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5"/>
            <c:explosion val="15"/>
            <c:spPr>
              <a:solidFill>
                <a:srgbClr val="70AD47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6"/>
            <c:explosion val="15"/>
            <c:spPr>
              <a:solidFill>
                <a:srgbClr val="264478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7"/>
            <c:explosion val="15"/>
            <c:spPr>
              <a:solidFill>
                <a:srgbClr val="9E480E"/>
              </a:solidFill>
              <a:ln w="25560">
                <a:solidFill>
                  <a:schemeClr val="lt1"/>
                </a:solidFill>
                <a:round/>
              </a:ln>
            </c:spPr>
          </c:dPt>
          <c:dPt>
            <c:idx val="8"/>
            <c:explosion val="15"/>
            <c:spPr>
              <a:solidFill>
                <a:srgbClr val="BFBFBF"/>
              </a:solidFill>
              <a:ln w="0">
                <a:noFill/>
              </a:ln>
            </c:spPr>
          </c:dPt>
          <c:dLbls>
            <c:dLbl>
              <c:idx val="0"/>
              <c:layout>
                <c:manualLayout>
                  <c:x val="0.0174077704638601"/>
                  <c:y val="-0.0365777653999038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1"/>
              <c:layout>
                <c:manualLayout>
                  <c:x val="0.0275699338838647"/>
                  <c:y val="0.0370719801503912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2"/>
              <c:layout>
                <c:manualLayout>
                  <c:x val="0.0721909077951883"/>
                  <c:y val="0.0486829885814113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3"/>
              <c:layout>
                <c:manualLayout>
                  <c:x val="-0.086286594761171"/>
                  <c:y val="0.0376470588235294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4"/>
              <c:layout>
                <c:manualLayout>
                  <c:x val="0.0184899845916795"/>
                  <c:y val="-0.0188235294117646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5"/>
              <c:layout>
                <c:manualLayout>
                  <c:x val="-0.012326656394453"/>
                  <c:y val="0.0188232823838198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6"/>
              <c:layout>
                <c:manualLayout>
                  <c:x val="-0.0726575893934943"/>
                  <c:y val="-0.126055143428615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7"/>
              <c:layout>
                <c:manualLayout>
                  <c:x val="0.0143810991268619"/>
                  <c:y val="-0.0784313725490196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8"/>
              <c:layout>
                <c:manualLayout>
                  <c:x val="0.0429231883509943"/>
                  <c:y val="-0.0693928146441502"/>
                </c:manualLayout>
              </c:layout>
              <c:spPr>
                <a:solidFill>
                  <a:srgbClr val="FFFFFF"/>
                </a:solidFill>
                <a:ln w="12600">
                  <a:solidFill>
                    <a:srgbClr val="595959"/>
                  </a:solidFill>
                </a:ln>
              </c:spPr>
              <c:txPr>
                <a:bodyPr wrap="square"/>
                <a:lstStyle/>
                <a:p>
                  <a:pPr>
                    <a:defRPr sz="1200" b="1" u="none" strike="noStrike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spPr>
              <a:solidFill>
                <a:srgbClr val="FFFFFF"/>
              </a:solidFill>
              <a:ln w="12600">
                <a:solidFill>
                  <a:srgbClr val="595959"/>
                </a:solidFill>
              </a:ln>
            </c:spPr>
            <c:txPr>
              <a:bodyPr wrap="square"/>
              <a:lstStyle/>
              <a:p>
                <a:pPr>
                  <a:defRPr sz="1200" b="1" u="none" strike="noStrike">
                    <a:solidFill>
                      <a:schemeClr val="tx1">
                        <a:lumMod val="65000"/>
                        <a:lumOff val="35000"/>
                      </a:schemeClr>
                    </a:solidFill>
                    <a:uFillTx/>
                    <a:latin typeface="Calibri"/>
                  </a:defRPr>
                </a:pPr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eparator>
</c:separator>
            <c:showLeaderLines val="0"/>
          </c:dLbls>
          <c:cat>
            <c:strRef>
              <c:f>categories</c:f>
              <c:strCache>
                <c:ptCount val="9"/>
                <c:pt idx="0">
                  <c:v>расходи за запослене</c:v>
                </c:pt>
                <c:pt idx="1">
                  <c:v>коришћење роба и услуга</c:v>
                </c:pt>
                <c:pt idx="2">
                  <c:v>отплата камата</c:v>
                </c:pt>
                <c:pt idx="3">
                  <c:v>субвенције</c:v>
                </c:pt>
                <c:pt idx="4">
                  <c:v>донације, дотације и трансфери</c:v>
                </c:pt>
                <c:pt idx="5">
                  <c:v>социјално осигурање и социјална заштита</c:v>
                </c:pt>
                <c:pt idx="6">
                  <c:v>остали расходи</c:v>
                </c:pt>
                <c:pt idx="7">
                  <c:v>капитални издаци</c:v>
                </c:pt>
                <c:pt idx="8">
                  <c:v>издаци за отплату главнице</c:v>
                </c:pt>
              </c:strCache>
            </c:strRef>
          </c:cat>
          <c:val>
            <c:numRef>
              <c:f>0</c:f>
              <c:numCache>
                <c:formatCode>#,##0</c:formatCode>
                <c:ptCount val="9"/>
                <c:pt idx="0">
                  <c:v>265697567.79</c:v>
                </c:pt>
                <c:pt idx="1">
                  <c:v>322914356.63</c:v>
                </c:pt>
                <c:pt idx="2">
                  <c:v>7441.29</c:v>
                </c:pt>
                <c:pt idx="3">
                  <c:v>18762189.16</c:v>
                </c:pt>
                <c:pt idx="4">
                  <c:v>134115592.41</c:v>
                </c:pt>
                <c:pt idx="5">
                  <c:v>38675529.16</c:v>
                </c:pt>
                <c:pt idx="6">
                  <c:v>60723276.79</c:v>
                </c:pt>
                <c:pt idx="7">
                  <c:v>128139654</c:v>
                </c:pt>
                <c:pt idx="8">
                  <c:v>0</c:v>
                </c:pt>
              </c:numCache>
            </c:numRef>
          </c:val>
        </c:ser>
      </c:pie3DChart>
    </c:plotArea>
    <c:plotVisOnly val="1"/>
    <c:dispBlanksAs val="gap"/>
  </c:chart>
  <c:spPr>
    <a:solidFill>
      <a:srgbClr val="FFFFFF"/>
    </a:solidFill>
    <a:ln w="9360">
      <a:solidFill>
        <a:schemeClr val="dk1">
          <a:lumMod val="15000"/>
          <a:lumOff val="85000"/>
        </a:schemeClr>
      </a:solidFill>
      <a:round/>
    </a:ln>
  </c:spPr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plotArea>
      <c:barChart>
        <c:barDir val="col"/>
        <c:grouping val="clustered"/>
        <c:varyColors val="0"/>
        <c:axId val="50738768"/>
        <c:axId val="22587540"/>
      </c:barChart>
      <c:catAx>
        <c:axId val="50738768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22587540"/>
        <c:auto val="1"/>
        <c:lblAlgn val="ctr"/>
        <c:lblOffset val="100"/>
        <c:noMultiLvlLbl val="0"/>
      </c:catAx>
      <c:valAx>
        <c:axId val="22587540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50738768"/>
        <c:crossBetween val="midCat"/>
      </c:valAx>
      <c:spPr>
        <a:noFill/>
        <a:ln w="0">
          <a:noFill/>
        </a:ln>
      </c:spPr>
    </c:plotArea>
    <c:legend>
      <c:legendPos val="r"/>
      <c:overlay val="0"/>
      <c:spPr>
        <a:noFill/>
        <a:ln w="0">
          <a:noFill/>
        </a:ln>
      </c:spPr>
      <c:txPr>
        <a:bodyPr/>
        <a:lstStyle/>
        <a:p>
          <a:pPr>
            <a:defRPr sz="1000" b="0" u="none" strike="noStrike">
              <a:solidFill>
                <a:srgbClr val="000000"/>
              </a:solidFill>
              <a:uFillTx/>
              <a:latin typeface="Calibri"/>
            </a:defRPr>
          </a:pPr>
        </a:p>
      </c:txPr>
    </c:legend>
    <c:plotVisOnly val="1"/>
    <c:dispBlanksAs val="gap"/>
  </c:chart>
  <c:spPr>
    <a:noFill/>
    <a:ln w="0">
      <a:noFill/>
    </a:ln>
  </c:spPr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view3D>
      <c:rotX val="15"/>
      <c:rotY val="20"/>
      <c:rAngAx val="1"/>
      <c:perspective val="30"/>
    </c:view3D>
    <c:floor>
      <c:spPr>
        <a:noFill/>
        <a:ln w="6480">
          <a:solidFill>
            <a:srgbClr val="8B8B8B"/>
          </a:solidFill>
          <a:round/>
        </a:ln>
      </c:spPr>
    </c:floor>
    <c:sideWall>
      <c:spPr>
        <a:noFill/>
        <a:ln w="6480">
          <a:solidFill>
            <a:srgbClr val="8B8B8B"/>
          </a:solidFill>
          <a:round/>
        </a:ln>
      </c:spPr>
    </c:sideWall>
    <c:backWall>
      <c:spPr>
        <a:noFill/>
        <a:ln w="6480">
          <a:solidFill>
            <a:srgbClr val="8B8B8B"/>
          </a:solidFill>
          <a:round/>
        </a:ln>
      </c:spPr>
    </c:backWall>
    <c:plotArea>
      <c:bar3D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извршење</c:v>
                </c:pt>
              </c:strCache>
            </c:strRef>
          </c:tx>
          <c:spPr>
            <a:solidFill>
              <a:srgbClr val="4472C4"/>
            </a:solidFill>
            <a:ln w="0">
              <a:noFill/>
            </a:ln>
          </c:spPr>
          <c:invertIfNegative val="0"/>
          <c:dLbls>
            <c:txPr>
              <a:bodyPr wrap="square"/>
              <a:lstStyle/>
              <a:p>
                <a:pPr>
                  <a:defRPr sz="1000" b="0" u="none" strike="noStrike">
                    <a:solidFill>
                      <a:srgbClr val="000000"/>
                    </a:solidFill>
                    <a:uFillTx/>
                    <a:latin typeface="Calibri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; </c:separator>
            <c:showLeaderLines val="1"/>
            <c:leaderLines>
              <c:spPr>
                <a:ln w="0">
                  <a:solidFill>
                    <a:srgbClr val="000000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9"/>
                <c:pt idx="0">
                  <c:v>расходи за запослене</c:v>
                </c:pt>
                <c:pt idx="1">
                  <c:v>коришћење роба и услуга</c:v>
                </c:pt>
                <c:pt idx="2">
                  <c:v>отплата камата</c:v>
                </c:pt>
                <c:pt idx="3">
                  <c:v>субвенције</c:v>
                </c:pt>
                <c:pt idx="4">
                  <c:v>донације, дотације и трансфери</c:v>
                </c:pt>
                <c:pt idx="5">
                  <c:v>социјално осигурање и социјална заштита</c:v>
                </c:pt>
                <c:pt idx="6">
                  <c:v>остали расходи</c:v>
                </c:pt>
                <c:pt idx="7">
                  <c:v>капитални издаци</c:v>
                </c:pt>
                <c:pt idx="8">
                  <c:v>издаци за отплату главнице</c:v>
                </c:pt>
              </c:strCache>
            </c:strRef>
          </c:cat>
          <c:val>
            <c:numRef>
              <c:f>0</c:f>
              <c:numCache>
                <c:formatCode>#,##0</c:formatCode>
                <c:ptCount val="9"/>
                <c:pt idx="0">
                  <c:v>265697567.79</c:v>
                </c:pt>
                <c:pt idx="1">
                  <c:v>322914356.63</c:v>
                </c:pt>
                <c:pt idx="2">
                  <c:v>7441.29</c:v>
                </c:pt>
                <c:pt idx="3">
                  <c:v>18762189.16</c:v>
                </c:pt>
                <c:pt idx="4">
                  <c:v>134115592.41</c:v>
                </c:pt>
                <c:pt idx="5">
                  <c:v>38675529.16</c:v>
                </c:pt>
                <c:pt idx="6">
                  <c:v>60723276.79</c:v>
                </c:pt>
                <c:pt idx="7">
                  <c:v>128139654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rgbClr val="ED7D31"/>
            </a:solidFill>
            <a:ln w="0">
              <a:noFill/>
            </a:ln>
          </c:spPr>
          <c:invertIfNegative val="0"/>
          <c:dLbls>
            <c:txPr>
              <a:bodyPr wrap="square"/>
              <a:lstStyle/>
              <a:p>
                <a:pPr>
                  <a:defRPr sz="1000" b="0" u="none" strike="noStrike">
                    <a:solidFill>
                      <a:srgbClr val="000000"/>
                    </a:solidFill>
                    <a:uFillTx/>
                    <a:latin typeface="Calibri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; </c:separator>
            <c:showLeaderLines val="1"/>
            <c:leaderLines>
              <c:spPr>
                <a:ln w="0">
                  <a:solidFill>
                    <a:srgbClr val="000000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9"/>
                <c:pt idx="0">
                  <c:v>расходи за запослене</c:v>
                </c:pt>
                <c:pt idx="1">
                  <c:v>коришћење роба и услуга</c:v>
                </c:pt>
                <c:pt idx="2">
                  <c:v>отплата камата</c:v>
                </c:pt>
                <c:pt idx="3">
                  <c:v>субвенције</c:v>
                </c:pt>
                <c:pt idx="4">
                  <c:v>донације, дотације и трансфери</c:v>
                </c:pt>
                <c:pt idx="5">
                  <c:v>социјално осигурање и социјална заштита</c:v>
                </c:pt>
                <c:pt idx="6">
                  <c:v>остали расходи</c:v>
                </c:pt>
                <c:pt idx="7">
                  <c:v>капитални издаци</c:v>
                </c:pt>
                <c:pt idx="8">
                  <c:v>издаци за отплату главнице</c:v>
                </c:pt>
              </c:strCache>
            </c:strRef>
          </c:cat>
          <c:val>
            <c:numRef>
              <c:f>1</c:f>
              <c:numCache>
                <c:formatCode>#,##0</c:formatCode>
                <c:ptCount val="9"/>
                <c:pt idx="0">
                  <c:v>270551651</c:v>
                </c:pt>
                <c:pt idx="1">
                  <c:v>366013881.78</c:v>
                </c:pt>
                <c:pt idx="2">
                  <c:v>190000</c:v>
                </c:pt>
                <c:pt idx="3">
                  <c:v>21900000</c:v>
                </c:pt>
                <c:pt idx="4">
                  <c:v>147007406</c:v>
                </c:pt>
                <c:pt idx="5">
                  <c:v>48608305.81</c:v>
                </c:pt>
                <c:pt idx="6">
                  <c:v>64777576</c:v>
                </c:pt>
                <c:pt idx="7">
                  <c:v>273988900.68</c:v>
                </c:pt>
                <c:pt idx="8">
                  <c:v>0</c:v>
                </c:pt>
              </c:numCache>
            </c:numRef>
          </c:val>
        </c:ser>
        <c:gapWidth val="150"/>
        <c:shape val="cylinder"/>
        <c:axId val="4658743"/>
        <c:axId val="10969217"/>
        <c:axId val="0"/>
      </c:bar3DChart>
      <c:catAx>
        <c:axId val="4658743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000" b="0" u="none" strike="noStrike">
                <a:solidFill>
                  <a:srgbClr val="000000"/>
                </a:solidFill>
                <a:uFillTx/>
                <a:latin typeface="Calibri"/>
              </a:defRPr>
            </a:pPr>
          </a:p>
        </c:txPr>
        <c:crossAx val="10969217"/>
        <c:crosses val="autoZero"/>
        <c:auto val="1"/>
        <c:lblAlgn val="ctr"/>
        <c:lblOffset val="100"/>
        <c:noMultiLvlLbl val="0"/>
      </c:catAx>
      <c:valAx>
        <c:axId val="10969217"/>
        <c:scaling>
          <c:orientation val="minMax"/>
        </c:scaling>
        <c:delete val="0"/>
        <c:axPos val="l"/>
        <c:majorGridlines>
          <c:spPr>
            <a:ln w="6480">
              <a:solidFill>
                <a:srgbClr val="8B8B8B"/>
              </a:solidFill>
              <a:round/>
            </a:ln>
          </c:spPr>
        </c:majorGridlines>
        <c:numFmt formatCode="#,##0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000" b="0" u="none" strike="noStrike">
                <a:solidFill>
                  <a:srgbClr val="000000"/>
                </a:solidFill>
                <a:uFillTx/>
                <a:latin typeface="Calibri"/>
              </a:defRPr>
            </a:pPr>
          </a:p>
        </c:txPr>
        <c:crossAx val="4658743"/>
        <c:crosses val="autoZero"/>
        <c:crossBetween val="between"/>
      </c:valAx>
    </c:plotArea>
    <c:legend>
      <c:legendPos val="r"/>
      <c:overlay val="0"/>
      <c:spPr>
        <a:noFill/>
        <a:ln w="0">
          <a:noFill/>
        </a:ln>
      </c:spPr>
      <c:txPr>
        <a:bodyPr/>
        <a:lstStyle/>
        <a:p>
          <a:pPr>
            <a:defRPr sz="1000" b="0" u="none" strike="noStrike">
              <a:solidFill>
                <a:srgbClr val="000000"/>
              </a:solidFill>
              <a:uFillTx/>
              <a:latin typeface="Calibri"/>
            </a:defRPr>
          </a:pPr>
        </a:p>
      </c:txPr>
    </c:legend>
    <c:plotVisOnly val="1"/>
    <c:dispBlanksAs val="gap"/>
  </c:chart>
  <c:spPr>
    <a:noFill/>
    <a:ln w="0">
      <a:noFill/>
    </a:ln>
  </c:spPr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plotArea>
      <c:barChart>
        <c:barDir val="col"/>
        <c:grouping val="clustered"/>
        <c:varyColors val="0"/>
        <c:axId val="2828627"/>
        <c:axId val="67516445"/>
      </c:barChart>
      <c:catAx>
        <c:axId val="2828627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67516445"/>
        <c:auto val="1"/>
        <c:lblAlgn val="ctr"/>
        <c:lblOffset val="100"/>
        <c:noMultiLvlLbl val="0"/>
      </c:catAx>
      <c:valAx>
        <c:axId val="67516445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2828627"/>
        <c:crossBetween val="midCat"/>
      </c:valAx>
      <c:spPr>
        <a:noFill/>
        <a:ln w="0">
          <a:noFill/>
        </a:ln>
      </c:spPr>
    </c:plotArea>
    <c:plotVisOnly val="1"/>
    <c:dispBlanksAs val="gap"/>
  </c:chart>
  <c:spPr>
    <a:noFill/>
    <a:ln w="0">
      <a:noFill/>
    </a:ln>
  </c:spPr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plotArea>
      <c:barChart>
        <c:barDir val="col"/>
        <c:grouping val="clustered"/>
        <c:varyColors val="0"/>
        <c:axId val="467068"/>
        <c:axId val="99677107"/>
      </c:barChart>
      <c:catAx>
        <c:axId val="467068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99677107"/>
        <c:auto val="1"/>
        <c:lblAlgn val="ctr"/>
        <c:lblOffset val="100"/>
        <c:noMultiLvlLbl val="0"/>
      </c:catAx>
      <c:valAx>
        <c:axId val="99677107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467068"/>
        <c:crossBetween val="midCat"/>
      </c:valAx>
      <c:spPr>
        <a:noFill/>
        <a:ln w="0">
          <a:noFill/>
        </a:ln>
      </c:spPr>
    </c:plotArea>
    <c:plotVisOnly val="1"/>
    <c:dispBlanksAs val="gap"/>
  </c:chart>
  <c:spPr>
    <a:noFill/>
    <a:ln w="0">
      <a:noFill/>
    </a:ln>
  </c:spPr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plotArea>
      <c:barChart>
        <c:barDir val="col"/>
        <c:grouping val="clustered"/>
        <c:varyColors val="0"/>
        <c:axId val="82484802"/>
        <c:axId val="81958410"/>
      </c:barChart>
      <c:catAx>
        <c:axId val="82484802"/>
        <c:scaling>
          <c:orientation val="minMax"/>
        </c:scaling>
        <c:delete val="0"/>
        <c:axPos val="b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81958410"/>
        <c:auto val="1"/>
        <c:lblAlgn val="ctr"/>
        <c:lblOffset val="100"/>
        <c:noMultiLvlLbl val="0"/>
      </c:catAx>
      <c:valAx>
        <c:axId val="81958410"/>
        <c:scaling>
          <c:orientation val="minMax"/>
        </c:scaling>
        <c:delete val="0"/>
        <c:axPos val="l"/>
        <c:numFmt formatCode="General" sourceLinked="1"/>
        <c:tickLblPos val="none"/>
        <c:spPr>
          <a:ln w="0">
            <a:noFill/>
          </a:ln>
        </c:spPr>
        <c:txPr>
          <a:bodyPr/>
          <a:lstStyle/>
          <a:p>
            <a:pPr>
              <a:defRPr sz="1800" b="0"/>
            </a:pPr>
          </a:p>
        </c:txPr>
        <c:crossAx val="82484802"/>
        <c:crossBetween val="midCat"/>
      </c:valAx>
      <c:spPr>
        <a:noFill/>
        <a:ln w="0">
          <a:noFill/>
        </a:ln>
      </c:spPr>
    </c:plotArea>
    <c:plotVisOnly val="1"/>
    <c:dispBlanksAs val="gap"/>
  </c:chart>
  <c:spPr>
    <a:noFill/>
    <a:ln w="0">
      <a:noFill/>
    </a:ln>
  </c:spPr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1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pie3DChart>
        <c:varyColors val="1"/>
        <c:ser>
          <c:idx val="0"/>
          <c:order val="0"/>
          <c:spPr>
            <a:solidFill>
              <a:srgbClr val="4472C4"/>
            </a:solidFill>
            <a:ln w="0">
              <a:noFill/>
            </a:ln>
          </c:spPr>
          <c:explosion val="25"/>
          <c:dPt>
            <c:idx val="0"/>
            <c:explosion val="25"/>
            <c:spPr>
              <a:solidFill>
                <a:srgbClr val="385EA2"/>
              </a:solidFill>
              <a:ln w="0">
                <a:noFill/>
              </a:ln>
            </c:spPr>
          </c:dPt>
          <c:dPt>
            <c:idx val="1"/>
            <c:explosion val="25"/>
            <c:spPr>
              <a:solidFill>
                <a:srgbClr val="C46728"/>
              </a:solidFill>
              <a:ln w="0">
                <a:noFill/>
              </a:ln>
            </c:spPr>
          </c:dPt>
          <c:dPt>
            <c:idx val="2"/>
            <c:explosion val="25"/>
            <c:spPr>
              <a:solidFill>
                <a:srgbClr val="888888"/>
              </a:solidFill>
              <a:ln w="0">
                <a:noFill/>
              </a:ln>
            </c:spPr>
          </c:dPt>
          <c:dPt>
            <c:idx val="3"/>
            <c:explosion val="25"/>
            <c:spPr>
              <a:solidFill>
                <a:srgbClr val="D39F00"/>
              </a:solidFill>
              <a:ln w="0">
                <a:noFill/>
              </a:ln>
            </c:spPr>
          </c:dPt>
          <c:dPt>
            <c:idx val="4"/>
            <c:explosion val="25"/>
            <c:spPr>
              <a:solidFill>
                <a:srgbClr val="4B80B0"/>
              </a:solidFill>
              <a:ln w="0">
                <a:noFill/>
              </a:ln>
            </c:spPr>
          </c:dPt>
          <c:dPt>
            <c:idx val="5"/>
            <c:explosion val="25"/>
            <c:spPr>
              <a:solidFill>
                <a:srgbClr val="5C8F3A"/>
              </a:solidFill>
              <a:ln w="0">
                <a:noFill/>
              </a:ln>
            </c:spPr>
          </c:dPt>
          <c:dPt>
            <c:idx val="6"/>
            <c:explosion val="25"/>
            <c:spPr>
              <a:solidFill>
                <a:srgbClr val="4472C4"/>
              </a:solidFill>
              <a:ln w="0">
                <a:noFill/>
              </a:ln>
            </c:spPr>
          </c:dPt>
          <c:dPt>
            <c:idx val="7"/>
            <c:explosion val="25"/>
            <c:spPr>
              <a:solidFill>
                <a:srgbClr val="ED7D31"/>
              </a:solidFill>
              <a:ln w="0">
                <a:noFill/>
              </a:ln>
            </c:spPr>
          </c:dPt>
          <c:dPt>
            <c:idx val="8"/>
            <c:explosion val="25"/>
            <c:spPr>
              <a:solidFill>
                <a:srgbClr val="A5A5A5"/>
              </a:solidFill>
              <a:ln w="0">
                <a:noFill/>
              </a:ln>
            </c:spPr>
          </c:dPt>
          <c:dPt>
            <c:idx val="9"/>
            <c:explosion val="25"/>
            <c:spPr>
              <a:solidFill>
                <a:srgbClr val="FFC000"/>
              </a:solidFill>
              <a:ln w="0">
                <a:noFill/>
              </a:ln>
            </c:spPr>
          </c:dPt>
          <c:dPt>
            <c:idx val="10"/>
            <c:explosion val="25"/>
            <c:spPr>
              <a:solidFill>
                <a:srgbClr val="5B9BD5"/>
              </a:solidFill>
              <a:ln w="0">
                <a:noFill/>
              </a:ln>
            </c:spPr>
          </c:dPt>
          <c:dPt>
            <c:idx val="11"/>
            <c:explosion val="25"/>
            <c:spPr>
              <a:solidFill>
                <a:srgbClr val="70AD47"/>
              </a:solidFill>
              <a:ln w="0">
                <a:noFill/>
              </a:ln>
            </c:spPr>
          </c:dPt>
          <c:dPt>
            <c:idx val="12"/>
            <c:explosion val="25"/>
            <c:spPr>
              <a:solidFill>
                <a:srgbClr val="A7B4DB"/>
              </a:solidFill>
              <a:ln w="0">
                <a:noFill/>
              </a:ln>
            </c:spPr>
          </c:dPt>
          <c:dPt>
            <c:idx val="13"/>
            <c:explosion val="25"/>
            <c:spPr>
              <a:solidFill>
                <a:srgbClr val="F3B8A4"/>
              </a:solidFill>
              <a:ln w="0">
                <a:noFill/>
              </a:ln>
            </c:spPr>
          </c:dPt>
          <c:dPt>
            <c:idx val="14"/>
            <c:explosion val="25"/>
            <c:spPr>
              <a:solidFill>
                <a:srgbClr val="CACACA"/>
              </a:solidFill>
              <a:ln w="0">
                <a:noFill/>
              </a:ln>
            </c:spPr>
          </c:dPt>
          <c:dPt>
            <c:idx val="15"/>
            <c:explosion val="25"/>
            <c:spPr>
              <a:solidFill>
                <a:srgbClr val="FFD8A1"/>
              </a:solidFill>
              <a:ln w="0">
                <a:noFill/>
              </a:ln>
            </c:spPr>
          </c:dPt>
          <c:dPt>
            <c:idx val="16"/>
            <c:explosion val="25"/>
            <c:spPr>
              <a:solidFill>
                <a:srgbClr val="ADC5E4"/>
              </a:solidFill>
              <a:ln w="0">
                <a:noFill/>
              </a:ln>
            </c:spPr>
          </c:dPt>
          <c:dLbls>
            <c:dLbl>
              <c:idx val="0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2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3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4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5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6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7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8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9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0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1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2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3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4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5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6"/>
              <c:txPr>
                <a:bodyPr wrap="square"/>
                <a:lstStyle/>
                <a:p>
                  <a:pPr>
                    <a:defRPr sz="1000" b="0" u="none" strike="noStrike">
                      <a:solidFill>
                        <a:srgbClr val="000000"/>
                      </a:solidFill>
                      <a:uFillTx/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txPr>
              <a:bodyPr wrap="square"/>
              <a:lstStyle/>
              <a:p>
                <a:pPr>
                  <a:defRPr sz="1000" b="0" u="none" strike="noStrike">
                    <a:solidFill>
                      <a:srgbClr val="000000"/>
                    </a:solidFill>
                    <a:uFillTx/>
                    <a:latin typeface="Calibri"/>
                  </a:defRPr>
                </a:pPr>
              </a:p>
            </c:txPr>
            <c:dLblPos val="bestFit"/>
            <c:showLegendKey val="0"/>
            <c:showVal val="0"/>
            <c:showCatName val="1"/>
            <c:showSerName val="0"/>
            <c:showPercent val="0"/>
            <c:separator>; </c:separator>
            <c:showLeaderLines val="1"/>
            <c:leaderLines>
              <c:spPr>
                <a:ln w="0">
                  <a:solidFill>
                    <a:srgbClr val="000000"/>
                  </a:solidFill>
                </a:ln>
              </c:spPr>
            </c:leaderLines>
          </c:dLbls>
          <c:cat>
            <c:strRef>
              <c:f>categories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 енергије</c:v>
                </c:pt>
              </c:strCache>
            </c:strRef>
          </c:cat>
          <c:val>
            <c:numRef>
              <c:f>0</c:f>
              <c:numCache>
                <c:formatCode>#,##0</c:formatCode>
                <c:ptCount val="17"/>
                <c:pt idx="0">
                  <c:v>303620</c:v>
                </c:pt>
                <c:pt idx="1">
                  <c:v>128552970.17</c:v>
                </c:pt>
                <c:pt idx="2">
                  <c:v>10000000</c:v>
                </c:pt>
                <c:pt idx="3">
                  <c:v>41989845.71</c:v>
                </c:pt>
                <c:pt idx="4">
                  <c:v>10574287.33</c:v>
                </c:pt>
                <c:pt idx="5">
                  <c:v>13131762.3</c:v>
                </c:pt>
                <c:pt idx="6">
                  <c:v>63766294.92</c:v>
                </c:pt>
                <c:pt idx="7">
                  <c:v>120055841.55</c:v>
                </c:pt>
                <c:pt idx="8">
                  <c:v>76064958.6</c:v>
                </c:pt>
                <c:pt idx="9">
                  <c:v>22742207.66</c:v>
                </c:pt>
                <c:pt idx="10">
                  <c:v>47813517.3</c:v>
                </c:pt>
                <c:pt idx="11">
                  <c:v>6817623.28</c:v>
                </c:pt>
                <c:pt idx="12">
                  <c:v>45232167.1</c:v>
                </c:pt>
                <c:pt idx="13">
                  <c:v>59859795.34</c:v>
                </c:pt>
                <c:pt idx="14">
                  <c:v>283018661.33</c:v>
                </c:pt>
                <c:pt idx="15">
                  <c:v>31363012.16</c:v>
                </c:pt>
                <c:pt idx="16">
                  <c:v>7749042.48</c:v>
                </c:pt>
              </c:numCache>
            </c:numRef>
          </c:val>
        </c:ser>
      </c:pie3DChart>
    </c:plotArea>
    <c:plotVisOnly val="1"/>
    <c:dispBlanksAs val="gap"/>
  </c:chart>
  <c:spPr>
    <a:noFill/>
    <a:ln w="0">
      <a:noFill/>
    </a:ln>
  </c:spPr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419">
  <cs:axisTitle>
    <cs:lnRef idx="0"/>
    <cs:lineWidthScale>1</cs:lineWidthScale>
    <cs:fillRef idx="0"/>
    <cs:effectRef idx="0"/>
    <cs:fontRef idx="minor">
      <a:schemeClr val="dk1">
        <a:lumMod val="65000"/>
        <a:lumOff val="35000"/>
      </a:schemeClr>
    </cs:fontRef>
    <a:defRPr sz="1000" b="0" u="none" strike="noStrike">
      <a:uFillTx/>
    </a:defRPr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2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3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4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5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6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7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8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9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10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charts/style11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/>
  </cs:axisTitle>
  <cs:categoryAxis>
    <cs:lnRef idx="0"/>
    <cs:fillRef idx="0"/>
    <cs:effectRef idx="0"/>
    <cs:fontRef idx="minor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chartArea>
  <cs:dataLabel>
    <cs:lnRef idx="0"/>
    <cs:fillRef idx="0"/>
    <cs:effectRef idx="0"/>
    <cs:fontRef idx="minor"/>
  </cs:dataLabel>
  <cs:dataPoint>
    <cs:lnRef idx="0"/>
    <cs:fillRef idx="0">
      <cs:styleClr val="auto"/>
    </cs:fillRef>
    <cs:effectRef idx="0"/>
    <cs:fontRef idx="minor">
      <cs:schemeClr val="tx1"/>
    </cs:fontRef>
    <cs:spPr>
      <a:solidFill>
        <a:schemeClr val="phClr"/>
      </a:solidFill>
    </cs:spPr>
  </cs:dataPoint>
  <cs:dataPoint3D>
    <cs:lnRef idx="0"/>
    <cs:fillRef idx="0"/>
    <cs:effectRef idx="0"/>
    <cs:fontRef idx="minor"/>
  </cs:dataPoint3D>
  <cs:dataPointLine>
    <cs:lnRef idx="0"/>
    <cs:fillRef idx="0"/>
    <cs:effectRef idx="0"/>
    <cs:fontRef idx="minor"/>
  </cs:dataPointLine>
  <cs:dataPointMarker>
    <cs:lnRef idx="0"/>
    <cs:fillRef idx="0"/>
    <cs:effectRef idx="0"/>
    <cs:fontRef idx="minor"/>
  </cs:dataPointMarker>
  <cs:dataPointMarkerLayout>
    <cs:lnRef idx="0"/>
    <cs:fillRef idx="0"/>
    <cs:effectRef idx="0"/>
    <cs:fontRef idx="minor"/>
  </cs:dataPointMarkerLayout>
  <cs:dataPointWireframe>
    <cs:lnRef idx="0"/>
    <cs:fillRef idx="0"/>
    <cs:effectRef idx="0"/>
    <cs:fontRef idx="minor"/>
  </cs:dataPointWireframe>
  <cs:dataTable>
    <cs:lnRef idx="0"/>
    <cs:fillRef idx="0"/>
    <cs:effectRef idx="0"/>
    <cs:fontRef idx="minor"/>
  </cs:dataTable>
  <cs:downBar>
    <cs:lnRef idx="0"/>
    <cs:fillRef idx="0"/>
    <cs:effectRef idx="0"/>
    <cs:fontRef idx="minor"/>
  </cs:downBar>
  <cs:dropLine>
    <cs:lnRef idx="0"/>
    <cs:fillRef idx="0"/>
    <cs:effectRef idx="0"/>
    <cs:fontRef idx="minor"/>
  </cs:dropLine>
  <cs:errorBar>
    <cs:lnRef idx="0"/>
    <cs:fillRef idx="0"/>
    <cs:effectRef idx="0"/>
    <cs:fontRef idx="minor"/>
  </cs:errorBar>
  <cs:floor>
    <cs:lnRef idx="0"/>
    <cs:fillRef idx="0"/>
    <cs:effectRef idx="0"/>
    <cs:fontRef idx="minor"/>
  </cs:floor>
  <cs:gridlineMajor>
    <cs:lnRef idx="0"/>
    <cs:fillRef idx="0"/>
    <cs:effectRef idx="0"/>
    <cs:fontRef idx="minor"/>
  </cs:gridlineMajor>
  <cs:gridlineMinor>
    <cs:lnRef idx="0"/>
    <cs:fillRef idx="0"/>
    <cs:effectRef idx="0"/>
    <cs:fontRef idx="minor"/>
  </cs:gridlineMinor>
  <cs:hiLoLine>
    <cs:lnRef idx="0"/>
    <cs:fillRef idx="0"/>
    <cs:effectRef idx="0"/>
    <cs:fontRef idx="minor"/>
  </cs:hiLoLine>
  <cs:leaderLine>
    <cs:lnRef idx="0"/>
    <cs:fillRef idx="0"/>
    <cs:effectRef idx="0"/>
    <cs:fontRef idx="minor"/>
  </cs:leaderLine>
  <cs:legend>
    <cs:lnRef idx="0"/>
    <cs:fillRef idx="0"/>
    <cs:effectRef idx="0"/>
    <cs:fontRef idx="minor"/>
  </cs:legend>
  <cs:plotArea>
    <cs:lnRef idx="0"/>
    <cs:fillRef idx="0"/>
    <cs:effectRef idx="0"/>
    <cs:fontRef idx="minor"/>
  </cs:plotArea>
  <cs:plotArea3D>
    <cs:lnRef idx="0"/>
    <cs:fillRef idx="0"/>
    <cs:effectRef idx="0"/>
    <cs:fontRef idx="minor"/>
  </cs:plotArea3D>
  <cs:seriesAxis>
    <cs:lnRef idx="0"/>
    <cs:fillRef idx="0"/>
    <cs:effectRef idx="0"/>
    <cs:fontRef idx="minor"/>
  </cs:seriesAxis>
  <cs:seriesLine>
    <cs:lnRef idx="0"/>
    <cs:fillRef idx="0"/>
    <cs:effectRef idx="0"/>
    <cs:fontRef idx="minor"/>
  </cs:seriesLine>
  <cs:title>
    <cs:lnRef idx="0"/>
    <cs:fillRef idx="0"/>
    <cs:effectRef idx="0"/>
    <cs:fontRef idx="minor"/>
  </cs:title>
  <cs:trendline>
    <cs:lnRef idx="0"/>
    <cs:fillRef idx="0"/>
    <cs:effectRef idx="0"/>
    <cs:fontRef idx="minor"/>
  </cs:trendline>
  <cs:trendlineLabel>
    <cs:lnRef idx="0"/>
    <cs:fillRef idx="0"/>
    <cs:effectRef idx="0"/>
    <cs:fontRef idx="minor"/>
  </cs:trendlineLabel>
  <cs:upBar>
    <cs:lnRef idx="0"/>
    <cs:fillRef idx="0"/>
    <cs:effectRef idx="0"/>
    <cs:fontRef idx="minor"/>
  </cs:upBar>
  <cs:valueAxis>
    <cs:lnRef idx="0"/>
    <cs:fillRef idx="0"/>
    <cs:effectRef idx="0"/>
    <cs:fontRef idx="minor"/>
  </cs:valueAxis>
  <cs:wall>
    <cs:lnRef idx="0"/>
    <cs:fillRef idx="0"/>
    <cs:effectRef idx="0"/>
    <cs:fontRef idx="minor"/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 коршења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bg1">
                  <a:lumMod val="5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градова. Примања од продаје финансијске имовине  представљају приливе по основу продаје домаћих акција и осталог капитала у корист нивоа градова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</a:t>
          </a:r>
          <a:r>
            <a:rPr lang="sr-Cyrl-RS" altLang="en-US" sz="1400" dirty="0">
              <a:solidFill>
                <a:schemeClr val="bg1">
                  <a:lumMod val="50000"/>
                </a:schemeClr>
              </a:solidFill>
            </a:rPr>
            <a:t>Представљају вишак прихода буџета града који нису потрошени у претходној  буџетској години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</dgm:pt>
  </dgm:ptLst>
  <dgm:cxnLst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DFBD7A21-0954-4B7F-903E-719597804F28}" type="presOf" srcId="{6B14159D-5902-471E-9F91-CEA86CA18597}" destId="{FFFD7BD8-195B-4FA4-9414-4F4C582F5570}" srcOrd="0" destOrd="0" presId="urn:diagrams.loki3.com/BracketList"/>
    <dgm:cxn modelId="{8BFB5925-EDE0-45E3-91ED-A6C1C76B091F}" type="presOf" srcId="{EEA47F19-311D-44B3-AAA4-35C98BD4844B}" destId="{EFEB1020-9C17-48DC-BBE0-54FA743F9F75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ED36F3F-1036-46BF-B161-E2DF12D3DE49}" type="presOf" srcId="{A22D28D0-C0EE-4FAC-9411-A8A4995FB17B}" destId="{B43D6F8D-5103-4DCA-8971-053A6B7A987B}" srcOrd="0" destOrd="0" presId="urn:diagrams.loki3.com/BracketList"/>
    <dgm:cxn modelId="{89B8D35F-AF1C-4B87-9F0F-C836A969D035}" type="presOf" srcId="{92FD0664-EE76-4121-BE7B-68FC1EE5F4D7}" destId="{C6BA9D27-2D60-4BA7-98A9-E18E57FDB6CB}" srcOrd="0" destOrd="0" presId="urn:diagrams.loki3.com/BracketList"/>
    <dgm:cxn modelId="{251C8748-D7D4-4EEA-9063-7D96C4DC6F5C}" type="presOf" srcId="{26EF48C7-6381-4355-B03F-DD441AE957C7}" destId="{EFAACCF6-3A6A-4536-89B0-F0A7C44F6BE1}" srcOrd="0" destOrd="0" presId="urn:diagrams.loki3.com/BracketList"/>
    <dgm:cxn modelId="{8DF7604E-D30B-4D29-A714-BF4C67282722}" type="presOf" srcId="{D45E583C-4AAD-40D2-9D24-9A0A68141567}" destId="{7BB6658A-32E0-42C7-B82A-240BF45CF27D}" srcOrd="0" destOrd="0" presId="urn:diagrams.loki3.com/BracketList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1F4D2793-BD6E-4E71-BAB4-D6D0DEF19BD8}" type="presOf" srcId="{FE2BA0E8-81AC-463B-B498-EF464F5BCE06}" destId="{9893D59A-7FEC-486D-89C4-D28135F6121C}" srcOrd="0" destOrd="0" presId="urn:diagrams.loki3.com/BracketList"/>
    <dgm:cxn modelId="{823A3D95-6E18-4348-AF5D-F5A67ED1D5F5}" type="presOf" srcId="{E1AD8724-28DC-48C5-B75E-B0D1F33E6279}" destId="{939B76D1-BB33-4E50-9ECD-839FB5787B95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8120EF99-E00F-4494-BFCA-8749C1115436}" type="presOf" srcId="{E055884F-7426-4921-A0E5-9CA56A76B49A}" destId="{CCB8139E-CA19-491D-9FCD-6BF28923C725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D9B9A5A4-110B-45CC-94E0-BB7998BBACA2}" type="presOf" srcId="{4B4A2A45-FFA7-47F5-A99D-A2DFD7698107}" destId="{9A05939C-6B40-4C32-897A-4A6DC3E71E5B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D180D9DF-1134-4034-82CB-2A5DE44386F2}" type="presOf" srcId="{E1B79EE1-1157-4302-AB0B-8FEDC81165FD}" destId="{F40D94EA-52E0-4740-A924-EAF350BDF213}" srcOrd="0" destOrd="0" presId="urn:diagrams.loki3.com/BracketList"/>
    <dgm:cxn modelId="{115F89EA-ED00-4FA2-833B-C468A17C77B1}" type="presOf" srcId="{0C844461-76DE-4FEA-A87D-23440AD6FC2E}" destId="{C6144CDB-22C1-4337-9F95-C3A522A707D1}" srcOrd="0" destOrd="0" presId="urn:diagrams.loki3.com/BracketList"/>
    <dgm:cxn modelId="{281914F4-D8BC-495E-956B-3246AF2EC200}" type="presOf" srcId="{28888755-727E-436B-B2F2-DA7896544A65}" destId="{9312B733-3AEB-49F6-8245-08553BA2949B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B7765B4B-3A56-44DA-A61A-BC91C1B2CD92}" type="presParOf" srcId="{EFEB1020-9C17-48DC-BBE0-54FA743F9F75}" destId="{98695426-23ED-40C0-90A1-2BB445DEBC64}" srcOrd="0" destOrd="0" presId="urn:diagrams.loki3.com/BracketList"/>
    <dgm:cxn modelId="{650939A6-4DCE-4ADE-8427-581667267FF1}" type="presParOf" srcId="{98695426-23ED-40C0-90A1-2BB445DEBC64}" destId="{C6144CDB-22C1-4337-9F95-C3A522A707D1}" srcOrd="0" destOrd="0" presId="urn:diagrams.loki3.com/BracketList"/>
    <dgm:cxn modelId="{F1F46CE7-FD58-4A44-AEB3-B7CF9016B3FE}" type="presParOf" srcId="{98695426-23ED-40C0-90A1-2BB445DEBC64}" destId="{02385D1D-92EB-445D-B736-940004751C79}" srcOrd="1" destOrd="0" presId="urn:diagrams.loki3.com/BracketList"/>
    <dgm:cxn modelId="{BA7D6B3B-5D9E-4C81-B55B-17C7FF656DD1}" type="presParOf" srcId="{98695426-23ED-40C0-90A1-2BB445DEBC64}" destId="{99D36636-E395-439F-A79A-29C0BFB6F7E4}" srcOrd="2" destOrd="0" presId="urn:diagrams.loki3.com/BracketList"/>
    <dgm:cxn modelId="{DD0BCBFF-BBEC-4842-8BD0-69E0482A8A5D}" type="presParOf" srcId="{98695426-23ED-40C0-90A1-2BB445DEBC64}" destId="{7BB6658A-32E0-42C7-B82A-240BF45CF27D}" srcOrd="3" destOrd="0" presId="urn:diagrams.loki3.com/BracketList"/>
    <dgm:cxn modelId="{4964A35B-6C40-40AD-B7B1-5D2E89D5DA80}" type="presParOf" srcId="{EFEB1020-9C17-48DC-BBE0-54FA743F9F75}" destId="{5B3CB043-7A92-47E9-A4C4-39EC715F2552}" srcOrd="1" destOrd="0" presId="urn:diagrams.loki3.com/BracketList"/>
    <dgm:cxn modelId="{889255DA-5A06-49AC-A4DE-274F698CE31F}" type="presParOf" srcId="{EFEB1020-9C17-48DC-BBE0-54FA743F9F75}" destId="{D9DF5E9A-39D4-44B7-A326-58B07A05D91E}" srcOrd="2" destOrd="0" presId="urn:diagrams.loki3.com/BracketList"/>
    <dgm:cxn modelId="{66616344-0F81-4C8B-A612-62ABB18E35B2}" type="presParOf" srcId="{D9DF5E9A-39D4-44B7-A326-58B07A05D91E}" destId="{F40D94EA-52E0-4740-A924-EAF350BDF213}" srcOrd="0" destOrd="0" presId="urn:diagrams.loki3.com/BracketList"/>
    <dgm:cxn modelId="{966417CE-B4CC-43EB-BD9C-FAA413F07783}" type="presParOf" srcId="{D9DF5E9A-39D4-44B7-A326-58B07A05D91E}" destId="{0E930D30-96BC-4D43-B65A-EE88C46DBE48}" srcOrd="1" destOrd="0" presId="urn:diagrams.loki3.com/BracketList"/>
    <dgm:cxn modelId="{184456A8-0DCB-410C-8333-1C4A825EB6CF}" type="presParOf" srcId="{D9DF5E9A-39D4-44B7-A326-58B07A05D91E}" destId="{5831BF15-ED1F-4BD5-857B-18B8E573D9AB}" srcOrd="2" destOrd="0" presId="urn:diagrams.loki3.com/BracketList"/>
    <dgm:cxn modelId="{FF00F67A-0B7D-42A4-9138-641F29DDB4E6}" type="presParOf" srcId="{D9DF5E9A-39D4-44B7-A326-58B07A05D91E}" destId="{C6BA9D27-2D60-4BA7-98A9-E18E57FDB6CB}" srcOrd="3" destOrd="0" presId="urn:diagrams.loki3.com/BracketList"/>
    <dgm:cxn modelId="{F02F1A56-B00E-496F-99C9-16B2EBC52F2A}" type="presParOf" srcId="{EFEB1020-9C17-48DC-BBE0-54FA743F9F75}" destId="{5A002753-9FCA-4DC5-B8A6-1F7632BDDE58}" srcOrd="3" destOrd="0" presId="urn:diagrams.loki3.com/BracketList"/>
    <dgm:cxn modelId="{BF142181-0E78-47F3-89D0-CB77D521E800}" type="presParOf" srcId="{EFEB1020-9C17-48DC-BBE0-54FA743F9F75}" destId="{9709DCCB-B8A8-47BC-A303-F9EC41DA889E}" srcOrd="4" destOrd="0" presId="urn:diagrams.loki3.com/BracketList"/>
    <dgm:cxn modelId="{01633639-78E8-48DA-9DC6-A697796EC268}" type="presParOf" srcId="{9709DCCB-B8A8-47BC-A303-F9EC41DA889E}" destId="{CCB8139E-CA19-491D-9FCD-6BF28923C725}" srcOrd="0" destOrd="0" presId="urn:diagrams.loki3.com/BracketList"/>
    <dgm:cxn modelId="{DF0129F7-97D3-4359-A40A-95D1ECFD9965}" type="presParOf" srcId="{9709DCCB-B8A8-47BC-A303-F9EC41DA889E}" destId="{14D1633C-A097-4A5A-8269-B04E98857E56}" srcOrd="1" destOrd="0" presId="urn:diagrams.loki3.com/BracketList"/>
    <dgm:cxn modelId="{93CFFC9F-AE55-44B4-86EC-5A84B1045DD9}" type="presParOf" srcId="{9709DCCB-B8A8-47BC-A303-F9EC41DA889E}" destId="{82B38D6F-2AA7-4339-A71D-28AA55699178}" srcOrd="2" destOrd="0" presId="urn:diagrams.loki3.com/BracketList"/>
    <dgm:cxn modelId="{6D011252-ED7E-4AD6-AD0F-BFA3CBA89E7B}" type="presParOf" srcId="{9709DCCB-B8A8-47BC-A303-F9EC41DA889E}" destId="{FFFD7BD8-195B-4FA4-9414-4F4C582F5570}" srcOrd="3" destOrd="0" presId="urn:diagrams.loki3.com/BracketList"/>
    <dgm:cxn modelId="{5BEA2EA7-A0B5-435C-9DE9-5FEB8B7DDE10}" type="presParOf" srcId="{EFEB1020-9C17-48DC-BBE0-54FA743F9F75}" destId="{D3A122A3-FC4C-4845-B4FF-0E74CF3D50D3}" srcOrd="5" destOrd="0" presId="urn:diagrams.loki3.com/BracketList"/>
    <dgm:cxn modelId="{00BC571F-8C88-440A-8B54-11BB4872DC98}" type="presParOf" srcId="{EFEB1020-9C17-48DC-BBE0-54FA743F9F75}" destId="{CCB5FDA4-BEC8-4CA1-835A-2A3BEEBEC456}" srcOrd="6" destOrd="0" presId="urn:diagrams.loki3.com/BracketList"/>
    <dgm:cxn modelId="{9301E3C0-435D-45C5-82F4-4B23E48CEE94}" type="presParOf" srcId="{CCB5FDA4-BEC8-4CA1-835A-2A3BEEBEC456}" destId="{9312B733-3AEB-49F6-8245-08553BA2949B}" srcOrd="0" destOrd="0" presId="urn:diagrams.loki3.com/BracketList"/>
    <dgm:cxn modelId="{3A51EEA8-A88D-453E-9F39-56E162C27441}" type="presParOf" srcId="{CCB5FDA4-BEC8-4CA1-835A-2A3BEEBEC456}" destId="{435AB433-2559-485A-A03D-C32F36288071}" srcOrd="1" destOrd="0" presId="urn:diagrams.loki3.com/BracketList"/>
    <dgm:cxn modelId="{987E1745-439A-4053-B59B-62C6F2641425}" type="presParOf" srcId="{CCB5FDA4-BEC8-4CA1-835A-2A3BEEBEC456}" destId="{C13B9160-72D5-46E0-A1C0-91E8634DFAE2}" srcOrd="2" destOrd="0" presId="urn:diagrams.loki3.com/BracketList"/>
    <dgm:cxn modelId="{32D17587-4C1E-4A75-A957-7048770D8765}" type="presParOf" srcId="{CCB5FDA4-BEC8-4CA1-835A-2A3BEEBEC456}" destId="{9893D59A-7FEC-486D-89C4-D28135F6121C}" srcOrd="3" destOrd="0" presId="urn:diagrams.loki3.com/BracketList"/>
    <dgm:cxn modelId="{63FBC207-995C-4A06-8C8E-EFECB1D3D019}" type="presParOf" srcId="{EFEB1020-9C17-48DC-BBE0-54FA743F9F75}" destId="{A421D242-ABBF-45EB-97FD-83930430328F}" srcOrd="7" destOrd="0" presId="urn:diagrams.loki3.com/BracketList"/>
    <dgm:cxn modelId="{893595AA-F8BA-4BCE-BB5A-2C6457A713CF}" type="presParOf" srcId="{EFEB1020-9C17-48DC-BBE0-54FA743F9F75}" destId="{F0DED400-B200-4EA2-AB34-CCFF58E07A6E}" srcOrd="8" destOrd="0" presId="urn:diagrams.loki3.com/BracketList"/>
    <dgm:cxn modelId="{490AC940-4812-4E88-A527-688EBE51BCA3}" type="presParOf" srcId="{F0DED400-B200-4EA2-AB34-CCFF58E07A6E}" destId="{EFAACCF6-3A6A-4536-89B0-F0A7C44F6BE1}" srcOrd="0" destOrd="0" presId="urn:diagrams.loki3.com/BracketList"/>
    <dgm:cxn modelId="{5CAB86FB-5842-4306-A275-37A2A9C4BE39}" type="presParOf" srcId="{F0DED400-B200-4EA2-AB34-CCFF58E07A6E}" destId="{6497CA82-45EE-4BD1-AEB4-CC3961FBFB74}" srcOrd="1" destOrd="0" presId="urn:diagrams.loki3.com/BracketList"/>
    <dgm:cxn modelId="{65F48182-66D2-4DD0-8B05-404C6DAE41FE}" type="presParOf" srcId="{F0DED400-B200-4EA2-AB34-CCFF58E07A6E}" destId="{CD7548DD-1E84-4DA7-B1D0-28F3E4EBFF82}" srcOrd="2" destOrd="0" presId="urn:diagrams.loki3.com/BracketList"/>
    <dgm:cxn modelId="{6E0FF432-AEFC-48D9-B985-9561BA0B8055}" type="presParOf" srcId="{F0DED400-B200-4EA2-AB34-CCFF58E07A6E}" destId="{9A05939C-6B40-4C32-897A-4A6DC3E71E5B}" srcOrd="3" destOrd="0" presId="urn:diagrams.loki3.com/BracketList"/>
    <dgm:cxn modelId="{EF62CBB2-2B7B-41BB-8F35-343260135FB5}" type="presParOf" srcId="{EFEB1020-9C17-48DC-BBE0-54FA743F9F75}" destId="{569EA799-9807-4770-B698-79D3EF79120B}" srcOrd="9" destOrd="0" presId="urn:diagrams.loki3.com/BracketList"/>
    <dgm:cxn modelId="{F4ED7469-70B0-48E9-BF3F-5A034A7C37CC}" type="presParOf" srcId="{EFEB1020-9C17-48DC-BBE0-54FA743F9F75}" destId="{2B991069-479A-498A-AF83-5B33CD9F12C6}" srcOrd="10" destOrd="0" presId="urn:diagrams.loki3.com/BracketList"/>
    <dgm:cxn modelId="{C1A76106-A07D-4484-AE1E-15E1C2CE261B}" type="presParOf" srcId="{2B991069-479A-498A-AF83-5B33CD9F12C6}" destId="{939B76D1-BB33-4E50-9ECD-839FB5787B95}" srcOrd="0" destOrd="0" presId="urn:diagrams.loki3.com/BracketList"/>
    <dgm:cxn modelId="{5AF11D11-E81D-4713-80C8-BC9D36FFBD68}" type="presParOf" srcId="{2B991069-479A-498A-AF83-5B33CD9F12C6}" destId="{7845F59F-6101-48DE-ABCC-EC5351843F5B}" srcOrd="1" destOrd="0" presId="urn:diagrams.loki3.com/BracketList"/>
    <dgm:cxn modelId="{9C218860-E317-4ABA-89D1-A824BF633DBA}" type="presParOf" srcId="{2B991069-479A-498A-AF83-5B33CD9F12C6}" destId="{8DC06B04-AA78-4007-96F1-AC66800E204E}" srcOrd="2" destOrd="0" presId="urn:diagrams.loki3.com/BracketList"/>
    <dgm:cxn modelId="{89E6D793-9C9E-4883-9ED8-0E1645F7472D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75C91B-EF79-4BB0-9A34-B42BC43BC036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0F7D09EA-D198-4367-BBE2-E9E89FB19D0B}">
      <dgm:prSet phldrT="[Text]" custT="1"/>
      <dgm:spPr/>
      <dgm:t>
        <a:bodyPr/>
        <a:lstStyle/>
        <a:p>
          <a:r>
            <a:rPr lang="sr-Cyrl-RS" sz="800" dirty="0"/>
            <a:t>Укупно остварени буџетски приходи и примања динара</a:t>
          </a:r>
          <a:endParaRPr lang="en-US" sz="800" dirty="0"/>
        </a:p>
        <a:p>
          <a:r>
            <a:rPr lang="en-US" sz="1400" dirty="0"/>
            <a:t>1.138.610.194,77</a:t>
          </a:r>
          <a:endParaRPr lang="sr-Latn-RS" sz="1400" dirty="0"/>
        </a:p>
      </dgm:t>
    </dgm:pt>
    <dgm:pt modelId="{4BE6F344-8CBC-431D-9083-6F83F47F9612}" type="parTrans" cxnId="{299752E8-6F36-47B8-9731-41582F32125F}">
      <dgm:prSet/>
      <dgm:spPr/>
      <dgm:t>
        <a:bodyPr/>
        <a:lstStyle/>
        <a:p>
          <a:endParaRPr lang="sr-Latn-RS"/>
        </a:p>
      </dgm:t>
    </dgm:pt>
    <dgm:pt modelId="{B408B735-932D-47E2-9813-DC4B25ABB9F2}" type="sibTrans" cxnId="{299752E8-6F36-47B8-9731-41582F32125F}">
      <dgm:prSet/>
      <dgm:spPr/>
      <dgm:t>
        <a:bodyPr/>
        <a:lstStyle/>
        <a:p>
          <a:endParaRPr lang="sr-Latn-RS"/>
        </a:p>
      </dgm:t>
    </dgm:pt>
    <dgm:pt modelId="{75D710BC-0A2E-41BA-9079-C991342DE102}">
      <dgm:prSet phldrT="[Text]"/>
      <dgm:spPr/>
      <dgm:t>
        <a:bodyPr/>
        <a:lstStyle/>
        <a:p>
          <a:r>
            <a:rPr lang="sr-Cyrl-RS" dirty="0"/>
            <a:t>Приходи од пореза </a:t>
          </a:r>
          <a:r>
            <a:rPr lang="en-US" dirty="0"/>
            <a:t>710.824.405,80</a:t>
          </a:r>
          <a:r>
            <a:rPr lang="sr-Cyrl-RS" dirty="0"/>
            <a:t> динара</a:t>
          </a:r>
          <a:endParaRPr lang="sr-Latn-RS" dirty="0"/>
        </a:p>
      </dgm:t>
    </dgm:pt>
    <dgm:pt modelId="{A1EF8517-756C-4035-AED8-DFDACA2765BB}" type="parTrans" cxnId="{B47BE4BD-5859-40B5-A983-70A3BEC23E74}">
      <dgm:prSet/>
      <dgm:spPr/>
      <dgm:t>
        <a:bodyPr/>
        <a:lstStyle/>
        <a:p>
          <a:endParaRPr lang="sr-Latn-RS"/>
        </a:p>
      </dgm:t>
    </dgm:pt>
    <dgm:pt modelId="{D33E1982-4B10-4D9D-9F31-E004FD7FDC97}" type="sibTrans" cxnId="{B47BE4BD-5859-40B5-A983-70A3BEC23E74}">
      <dgm:prSet/>
      <dgm:spPr/>
      <dgm:t>
        <a:bodyPr/>
        <a:lstStyle/>
        <a:p>
          <a:endParaRPr lang="sr-Latn-RS"/>
        </a:p>
      </dgm:t>
    </dgm:pt>
    <dgm:pt modelId="{5BAC4697-C10A-479C-A467-68E8955B6DA2}">
      <dgm:prSet phldrT="[Text]"/>
      <dgm:spPr/>
      <dgm:t>
        <a:bodyPr/>
        <a:lstStyle/>
        <a:p>
          <a:r>
            <a:rPr lang="sr-Cyrl-RS" dirty="0"/>
            <a:t>Дотације и трансфери</a:t>
          </a:r>
          <a:endParaRPr lang="en-US" dirty="0"/>
        </a:p>
        <a:p>
          <a:r>
            <a:rPr lang="en-US" dirty="0"/>
            <a:t>333.582.312,51</a:t>
          </a:r>
          <a:r>
            <a:rPr lang="sr-Cyrl-RS" dirty="0"/>
            <a:t> динара</a:t>
          </a:r>
          <a:endParaRPr lang="sr-Latn-RS" dirty="0"/>
        </a:p>
      </dgm:t>
    </dgm:pt>
    <dgm:pt modelId="{363200AF-4036-41BE-A7D8-8725390E1446}" type="parTrans" cxnId="{91FA3EBC-8D24-45C3-BB0C-1FD75931D9D9}">
      <dgm:prSet/>
      <dgm:spPr/>
      <dgm:t>
        <a:bodyPr/>
        <a:lstStyle/>
        <a:p>
          <a:endParaRPr lang="sr-Latn-RS"/>
        </a:p>
      </dgm:t>
    </dgm:pt>
    <dgm:pt modelId="{9D8213F2-CF8E-417D-B5EA-E15D8CF820F6}" type="sibTrans" cxnId="{91FA3EBC-8D24-45C3-BB0C-1FD75931D9D9}">
      <dgm:prSet/>
      <dgm:spPr/>
      <dgm:t>
        <a:bodyPr/>
        <a:lstStyle/>
        <a:p>
          <a:endParaRPr lang="sr-Latn-RS"/>
        </a:p>
      </dgm:t>
    </dgm:pt>
    <dgm:pt modelId="{997E45C4-D504-4BFF-B09B-E46031442DD7}">
      <dgm:prSet phldrT="[Text]"/>
      <dgm:spPr/>
      <dgm:t>
        <a:bodyPr/>
        <a:lstStyle/>
        <a:p>
          <a:r>
            <a:rPr lang="sr-Cyrl-RS" dirty="0"/>
            <a:t>Други приходи 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en-US" dirty="0">
              <a:solidFill>
                <a:schemeClr val="tx1"/>
              </a:solidFill>
            </a:rPr>
            <a:t>55.810.891,56 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sr-Latn-RS" dirty="0"/>
        </a:p>
      </dgm:t>
    </dgm:pt>
    <dgm:pt modelId="{56C77883-3EB7-483F-9583-6D9320B33748}" type="parTrans" cxnId="{74772029-0183-49F2-8BB6-45E7C810B32F}">
      <dgm:prSet/>
      <dgm:spPr/>
      <dgm:t>
        <a:bodyPr/>
        <a:lstStyle/>
        <a:p>
          <a:endParaRPr lang="sr-Latn-RS"/>
        </a:p>
      </dgm:t>
    </dgm:pt>
    <dgm:pt modelId="{364D25E7-F9D1-4A2D-8A9C-44F6706362EA}" type="sibTrans" cxnId="{74772029-0183-49F2-8BB6-45E7C810B32F}">
      <dgm:prSet/>
      <dgm:spPr/>
      <dgm:t>
        <a:bodyPr/>
        <a:lstStyle/>
        <a:p>
          <a:endParaRPr lang="sr-Latn-RS"/>
        </a:p>
      </dgm:t>
    </dgm:pt>
    <dgm:pt modelId="{A1B2CE3F-5ED6-43A9-8DB8-B8005700C423}">
      <dgm:prSet phldrT="[Text]"/>
      <dgm:spPr/>
      <dgm:t>
        <a:bodyPr/>
        <a:lstStyle/>
        <a:p>
          <a:r>
            <a:rPr lang="sr-Cyrl-RS" dirty="0"/>
            <a:t>Примања од продаје нефинансијеске имовине 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en-US" dirty="0">
              <a:solidFill>
                <a:schemeClr val="tx1"/>
              </a:solidFill>
            </a:rPr>
            <a:t>38.392.584,90 </a:t>
          </a:r>
          <a:r>
            <a:rPr lang="sr-Cyrl-RS" dirty="0"/>
            <a:t>динара</a:t>
          </a:r>
          <a:endParaRPr lang="sr-Latn-RS" dirty="0"/>
        </a:p>
      </dgm:t>
    </dgm:pt>
    <dgm:pt modelId="{4A4C92A6-D92C-474B-91DC-A76590C668FC}" type="parTrans" cxnId="{EC699C48-3FEA-4BE1-B6D6-55CA3C1CBC8E}">
      <dgm:prSet/>
      <dgm:spPr/>
      <dgm:t>
        <a:bodyPr/>
        <a:lstStyle/>
        <a:p>
          <a:endParaRPr lang="sr-Latn-RS"/>
        </a:p>
      </dgm:t>
    </dgm:pt>
    <dgm:pt modelId="{F9182901-88ED-4E31-9599-5940724B934D}" type="sibTrans" cxnId="{EC699C48-3FEA-4BE1-B6D6-55CA3C1CBC8E}">
      <dgm:prSet/>
      <dgm:spPr/>
      <dgm:t>
        <a:bodyPr/>
        <a:lstStyle/>
        <a:p>
          <a:endParaRPr lang="sr-Latn-RS"/>
        </a:p>
      </dgm:t>
    </dgm:pt>
    <dgm:pt modelId="{A64C42B9-2B58-4546-8C43-6AAF997FEBAC}">
      <dgm:prSet phldrT="[Text]"/>
      <dgm:spPr/>
      <dgm:t>
        <a:bodyPr/>
        <a:lstStyle/>
        <a:p>
          <a:endParaRPr lang="sr-Latn-RS" dirty="0"/>
        </a:p>
      </dgm:t>
    </dgm:pt>
    <dgm:pt modelId="{8E108F2E-3631-4B96-B416-C0D6E4B1DE4A}" type="parTrans" cxnId="{C5B08E42-2E34-4223-B4D0-ED62D074A621}">
      <dgm:prSet/>
      <dgm:spPr/>
      <dgm:t>
        <a:bodyPr/>
        <a:lstStyle/>
        <a:p>
          <a:endParaRPr lang="sr-Latn-RS"/>
        </a:p>
      </dgm:t>
    </dgm:pt>
    <dgm:pt modelId="{D1329AF5-4ACF-4D5F-8975-B67D74AA4B01}" type="sibTrans" cxnId="{C5B08E42-2E34-4223-B4D0-ED62D074A621}">
      <dgm:prSet/>
      <dgm:spPr/>
      <dgm:t>
        <a:bodyPr/>
        <a:lstStyle/>
        <a:p>
          <a:endParaRPr lang="sr-Latn-RS"/>
        </a:p>
      </dgm:t>
    </dgm:pt>
    <dgm:pt modelId="{F75370B4-B886-4ECE-9C1A-3559C3EA4B6F}">
      <dgm:prSet phldrT="[Text]"/>
      <dgm:spPr/>
      <dgm:t>
        <a:bodyPr/>
        <a:lstStyle/>
        <a:p>
          <a:r>
            <a:rPr lang="sr-Cyrl-RS" dirty="0"/>
            <a:t>Примања од продаје финансијске имовине </a:t>
          </a:r>
          <a:r>
            <a:rPr lang="en-US" dirty="0"/>
            <a:t>0,00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sr-Latn-RS" dirty="0"/>
        </a:p>
      </dgm:t>
    </dgm:pt>
    <dgm:pt modelId="{16D9E57A-E35A-47A6-BC62-76B3491FED51}" type="parTrans" cxnId="{C147308D-EA15-4FAB-8AD0-14A3F4429A2F}">
      <dgm:prSet/>
      <dgm:spPr/>
      <dgm:t>
        <a:bodyPr/>
        <a:lstStyle/>
        <a:p>
          <a:endParaRPr lang="sr-Latn-RS"/>
        </a:p>
      </dgm:t>
    </dgm:pt>
    <dgm:pt modelId="{B46093B1-B076-478D-BC49-8DA48403D79B}" type="sibTrans" cxnId="{C147308D-EA15-4FAB-8AD0-14A3F4429A2F}">
      <dgm:prSet/>
      <dgm:spPr/>
      <dgm:t>
        <a:bodyPr/>
        <a:lstStyle/>
        <a:p>
          <a:endParaRPr lang="sr-Latn-RS"/>
        </a:p>
      </dgm:t>
    </dgm:pt>
    <dgm:pt modelId="{CB54EAD0-7B79-4F2A-B6F1-C248D89D873C}">
      <dgm:prSet phldrT="[Text]"/>
      <dgm:spPr/>
      <dgm:t>
        <a:bodyPr/>
        <a:lstStyle/>
        <a:p>
          <a:r>
            <a:rPr lang="sr-Cyrl-RS" dirty="0"/>
            <a:t>Меморандумске ставке</a:t>
          </a:r>
          <a:r>
            <a:rPr lang="en-US" dirty="0"/>
            <a:t> 0,00</a:t>
          </a:r>
          <a:r>
            <a:rPr lang="sr-Cyrl-RS" dirty="0"/>
            <a:t> 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sr-Latn-RS" dirty="0"/>
        </a:p>
      </dgm:t>
    </dgm:pt>
    <dgm:pt modelId="{5C631D12-F47E-4716-9372-1BA146C52E22}" type="parTrans" cxnId="{4EEDB805-4310-43A9-8920-A74261D961DD}">
      <dgm:prSet/>
      <dgm:spPr/>
      <dgm:t>
        <a:bodyPr/>
        <a:lstStyle/>
        <a:p>
          <a:endParaRPr lang="sr-Latn-RS"/>
        </a:p>
      </dgm:t>
    </dgm:pt>
    <dgm:pt modelId="{4B8E9549-DB7D-4E19-A0AF-C526121D5CC1}" type="sibTrans" cxnId="{4EEDB805-4310-43A9-8920-A74261D961DD}">
      <dgm:prSet/>
      <dgm:spPr/>
      <dgm:t>
        <a:bodyPr/>
        <a:lstStyle/>
        <a:p>
          <a:endParaRPr lang="sr-Latn-RS"/>
        </a:p>
      </dgm:t>
    </dgm:pt>
    <dgm:pt modelId="{71FC123C-D5F4-4BDB-8ACC-4371CF3E51AD}" type="pres">
      <dgm:prSet presAssocID="{E275C91B-EF79-4BB0-9A34-B42BC43BC036}" presName="composite" presStyleCnt="0">
        <dgm:presLayoutVars>
          <dgm:chMax val="1"/>
          <dgm:dir/>
          <dgm:resizeHandles val="exact"/>
        </dgm:presLayoutVars>
      </dgm:prSet>
      <dgm:spPr/>
    </dgm:pt>
    <dgm:pt modelId="{29FB5735-0E39-4B45-B5D6-888866646622}" type="pres">
      <dgm:prSet presAssocID="{E275C91B-EF79-4BB0-9A34-B42BC43BC036}" presName="radial" presStyleCnt="0">
        <dgm:presLayoutVars>
          <dgm:animLvl val="ctr"/>
        </dgm:presLayoutVars>
      </dgm:prSet>
      <dgm:spPr/>
    </dgm:pt>
    <dgm:pt modelId="{6240F709-AB07-42B9-B8EB-1B2E8746EE72}" type="pres">
      <dgm:prSet presAssocID="{0F7D09EA-D198-4367-BBE2-E9E89FB19D0B}" presName="centerShape" presStyleLbl="vennNode1" presStyleIdx="0" presStyleCnt="7"/>
      <dgm:spPr/>
    </dgm:pt>
    <dgm:pt modelId="{1E48DC28-EBDC-4BE0-9094-D51E4D1A8576}" type="pres">
      <dgm:prSet presAssocID="{75D710BC-0A2E-41BA-9079-C991342DE102}" presName="node" presStyleLbl="vennNode1" presStyleIdx="1" presStyleCnt="7">
        <dgm:presLayoutVars>
          <dgm:bulletEnabled val="1"/>
        </dgm:presLayoutVars>
      </dgm:prSet>
      <dgm:spPr/>
    </dgm:pt>
    <dgm:pt modelId="{EB89CB60-213E-431F-B611-84321B4647B1}" type="pres">
      <dgm:prSet presAssocID="{5BAC4697-C10A-479C-A467-68E8955B6DA2}" presName="node" presStyleLbl="vennNode1" presStyleIdx="2" presStyleCnt="7">
        <dgm:presLayoutVars>
          <dgm:bulletEnabled val="1"/>
        </dgm:presLayoutVars>
      </dgm:prSet>
      <dgm:spPr/>
    </dgm:pt>
    <dgm:pt modelId="{5E756D5E-9AFF-4693-AE03-CDC062CA5968}" type="pres">
      <dgm:prSet presAssocID="{997E45C4-D504-4BFF-B09B-E46031442DD7}" presName="node" presStyleLbl="vennNode1" presStyleIdx="3" presStyleCnt="7">
        <dgm:presLayoutVars>
          <dgm:bulletEnabled val="1"/>
        </dgm:presLayoutVars>
      </dgm:prSet>
      <dgm:spPr/>
    </dgm:pt>
    <dgm:pt modelId="{6E2D8596-3A8B-4B87-841E-D772DEAFF40C}" type="pres">
      <dgm:prSet presAssocID="{A1B2CE3F-5ED6-43A9-8DB8-B8005700C423}" presName="node" presStyleLbl="vennNode1" presStyleIdx="4" presStyleCnt="7">
        <dgm:presLayoutVars>
          <dgm:bulletEnabled val="1"/>
        </dgm:presLayoutVars>
      </dgm:prSet>
      <dgm:spPr/>
    </dgm:pt>
    <dgm:pt modelId="{D87C8F6A-22E8-4CA1-A551-C282CE3CC8A2}" type="pres">
      <dgm:prSet presAssocID="{F75370B4-B886-4ECE-9C1A-3559C3EA4B6F}" presName="node" presStyleLbl="vennNode1" presStyleIdx="5" presStyleCnt="7" custRadScaleRad="102268" custRadScaleInc="-414">
        <dgm:presLayoutVars>
          <dgm:bulletEnabled val="1"/>
        </dgm:presLayoutVars>
      </dgm:prSet>
      <dgm:spPr/>
    </dgm:pt>
    <dgm:pt modelId="{4EA1A295-1EDC-4064-B557-66F8000DB0EC}" type="pres">
      <dgm:prSet presAssocID="{CB54EAD0-7B79-4F2A-B6F1-C248D89D873C}" presName="node" presStyleLbl="vennNode1" presStyleIdx="6" presStyleCnt="7">
        <dgm:presLayoutVars>
          <dgm:bulletEnabled val="1"/>
        </dgm:presLayoutVars>
      </dgm:prSet>
      <dgm:spPr/>
    </dgm:pt>
  </dgm:ptLst>
  <dgm:cxnLst>
    <dgm:cxn modelId="{4EEDB805-4310-43A9-8920-A74261D961DD}" srcId="{0F7D09EA-D198-4367-BBE2-E9E89FB19D0B}" destId="{CB54EAD0-7B79-4F2A-B6F1-C248D89D873C}" srcOrd="5" destOrd="0" parTransId="{5C631D12-F47E-4716-9372-1BA146C52E22}" sibTransId="{4B8E9549-DB7D-4E19-A0AF-C526121D5CC1}"/>
    <dgm:cxn modelId="{FE18AE14-C60B-45BD-9093-B0DC77E2A84C}" type="presOf" srcId="{CB54EAD0-7B79-4F2A-B6F1-C248D89D873C}" destId="{4EA1A295-1EDC-4064-B557-66F8000DB0EC}" srcOrd="0" destOrd="0" presId="urn:microsoft.com/office/officeart/2005/8/layout/radial3"/>
    <dgm:cxn modelId="{74772029-0183-49F2-8BB6-45E7C810B32F}" srcId="{0F7D09EA-D198-4367-BBE2-E9E89FB19D0B}" destId="{997E45C4-D504-4BFF-B09B-E46031442DD7}" srcOrd="2" destOrd="0" parTransId="{56C77883-3EB7-483F-9583-6D9320B33748}" sibTransId="{364D25E7-F9D1-4A2D-8A9C-44F6706362EA}"/>
    <dgm:cxn modelId="{9DF30F36-4996-4378-AF11-66DD391F3194}" type="presOf" srcId="{0F7D09EA-D198-4367-BBE2-E9E89FB19D0B}" destId="{6240F709-AB07-42B9-B8EB-1B2E8746EE72}" srcOrd="0" destOrd="0" presId="urn:microsoft.com/office/officeart/2005/8/layout/radial3"/>
    <dgm:cxn modelId="{C5B08E42-2E34-4223-B4D0-ED62D074A621}" srcId="{E275C91B-EF79-4BB0-9A34-B42BC43BC036}" destId="{A64C42B9-2B58-4546-8C43-6AAF997FEBAC}" srcOrd="1" destOrd="0" parTransId="{8E108F2E-3631-4B96-B416-C0D6E4B1DE4A}" sibTransId="{D1329AF5-4ACF-4D5F-8975-B67D74AA4B01}"/>
    <dgm:cxn modelId="{EC699C48-3FEA-4BE1-B6D6-55CA3C1CBC8E}" srcId="{0F7D09EA-D198-4367-BBE2-E9E89FB19D0B}" destId="{A1B2CE3F-5ED6-43A9-8DB8-B8005700C423}" srcOrd="3" destOrd="0" parTransId="{4A4C92A6-D92C-474B-91DC-A76590C668FC}" sibTransId="{F9182901-88ED-4E31-9599-5940724B934D}"/>
    <dgm:cxn modelId="{48784A77-CAD8-4E0D-8F0A-18876071C06D}" type="presOf" srcId="{A1B2CE3F-5ED6-43A9-8DB8-B8005700C423}" destId="{6E2D8596-3A8B-4B87-841E-D772DEAFF40C}" srcOrd="0" destOrd="0" presId="urn:microsoft.com/office/officeart/2005/8/layout/radial3"/>
    <dgm:cxn modelId="{C147308D-EA15-4FAB-8AD0-14A3F4429A2F}" srcId="{0F7D09EA-D198-4367-BBE2-E9E89FB19D0B}" destId="{F75370B4-B886-4ECE-9C1A-3559C3EA4B6F}" srcOrd="4" destOrd="0" parTransId="{16D9E57A-E35A-47A6-BC62-76B3491FED51}" sibTransId="{B46093B1-B076-478D-BC49-8DA48403D79B}"/>
    <dgm:cxn modelId="{91FA3EBC-8D24-45C3-BB0C-1FD75931D9D9}" srcId="{0F7D09EA-D198-4367-BBE2-E9E89FB19D0B}" destId="{5BAC4697-C10A-479C-A467-68E8955B6DA2}" srcOrd="1" destOrd="0" parTransId="{363200AF-4036-41BE-A7D8-8725390E1446}" sibTransId="{9D8213F2-CF8E-417D-B5EA-E15D8CF820F6}"/>
    <dgm:cxn modelId="{B47BE4BD-5859-40B5-A983-70A3BEC23E74}" srcId="{0F7D09EA-D198-4367-BBE2-E9E89FB19D0B}" destId="{75D710BC-0A2E-41BA-9079-C991342DE102}" srcOrd="0" destOrd="0" parTransId="{A1EF8517-756C-4035-AED8-DFDACA2765BB}" sibTransId="{D33E1982-4B10-4D9D-9F31-E004FD7FDC97}"/>
    <dgm:cxn modelId="{5622F9BE-B9B1-424B-AED7-DE53710D4493}" type="presOf" srcId="{5BAC4697-C10A-479C-A467-68E8955B6DA2}" destId="{EB89CB60-213E-431F-B611-84321B4647B1}" srcOrd="0" destOrd="0" presId="urn:microsoft.com/office/officeart/2005/8/layout/radial3"/>
    <dgm:cxn modelId="{43E348C7-2EFC-44D2-8E09-073E590CE047}" type="presOf" srcId="{997E45C4-D504-4BFF-B09B-E46031442DD7}" destId="{5E756D5E-9AFF-4693-AE03-CDC062CA5968}" srcOrd="0" destOrd="0" presId="urn:microsoft.com/office/officeart/2005/8/layout/radial3"/>
    <dgm:cxn modelId="{8CEAD3D1-8349-4BAD-BA4B-011A5ED9BD45}" type="presOf" srcId="{E275C91B-EF79-4BB0-9A34-B42BC43BC036}" destId="{71FC123C-D5F4-4BDB-8ACC-4371CF3E51AD}" srcOrd="0" destOrd="0" presId="urn:microsoft.com/office/officeart/2005/8/layout/radial3"/>
    <dgm:cxn modelId="{A39DD0D9-EC6D-4656-8305-7A9587587AA1}" type="presOf" srcId="{75D710BC-0A2E-41BA-9079-C991342DE102}" destId="{1E48DC28-EBDC-4BE0-9094-D51E4D1A8576}" srcOrd="0" destOrd="0" presId="urn:microsoft.com/office/officeart/2005/8/layout/radial3"/>
    <dgm:cxn modelId="{299752E8-6F36-47B8-9731-41582F32125F}" srcId="{E275C91B-EF79-4BB0-9A34-B42BC43BC036}" destId="{0F7D09EA-D198-4367-BBE2-E9E89FB19D0B}" srcOrd="0" destOrd="0" parTransId="{4BE6F344-8CBC-431D-9083-6F83F47F9612}" sibTransId="{B408B735-932D-47E2-9813-DC4B25ABB9F2}"/>
    <dgm:cxn modelId="{6702B8FC-1CC6-4924-9B32-37D32A7C1B36}" type="presOf" srcId="{F75370B4-B886-4ECE-9C1A-3559C3EA4B6F}" destId="{D87C8F6A-22E8-4CA1-A551-C282CE3CC8A2}" srcOrd="0" destOrd="0" presId="urn:microsoft.com/office/officeart/2005/8/layout/radial3"/>
    <dgm:cxn modelId="{6F72265F-3C9E-408F-9ABA-4A14F7E02915}" type="presParOf" srcId="{71FC123C-D5F4-4BDB-8ACC-4371CF3E51AD}" destId="{29FB5735-0E39-4B45-B5D6-888866646622}" srcOrd="0" destOrd="0" presId="urn:microsoft.com/office/officeart/2005/8/layout/radial3"/>
    <dgm:cxn modelId="{853C835F-E9C3-4EF2-8B83-C67F5C1898C1}" type="presParOf" srcId="{29FB5735-0E39-4B45-B5D6-888866646622}" destId="{6240F709-AB07-42B9-B8EB-1B2E8746EE72}" srcOrd="0" destOrd="0" presId="urn:microsoft.com/office/officeart/2005/8/layout/radial3"/>
    <dgm:cxn modelId="{00E36334-7CE1-440E-B606-438536B5D17B}" type="presParOf" srcId="{29FB5735-0E39-4B45-B5D6-888866646622}" destId="{1E48DC28-EBDC-4BE0-9094-D51E4D1A8576}" srcOrd="1" destOrd="0" presId="urn:microsoft.com/office/officeart/2005/8/layout/radial3"/>
    <dgm:cxn modelId="{D66AF488-82A3-4479-B426-C6518DFA686E}" type="presParOf" srcId="{29FB5735-0E39-4B45-B5D6-888866646622}" destId="{EB89CB60-213E-431F-B611-84321B4647B1}" srcOrd="2" destOrd="0" presId="urn:microsoft.com/office/officeart/2005/8/layout/radial3"/>
    <dgm:cxn modelId="{718A1636-F86D-4873-98DC-DF0274B4AC78}" type="presParOf" srcId="{29FB5735-0E39-4B45-B5D6-888866646622}" destId="{5E756D5E-9AFF-4693-AE03-CDC062CA5968}" srcOrd="3" destOrd="0" presId="urn:microsoft.com/office/officeart/2005/8/layout/radial3"/>
    <dgm:cxn modelId="{4483379F-6C39-4E96-ADE9-7D70A0B1CEE6}" type="presParOf" srcId="{29FB5735-0E39-4B45-B5D6-888866646622}" destId="{6E2D8596-3A8B-4B87-841E-D772DEAFF40C}" srcOrd="4" destOrd="0" presId="urn:microsoft.com/office/officeart/2005/8/layout/radial3"/>
    <dgm:cxn modelId="{DE2B0016-641B-4841-8161-5860908B0C62}" type="presParOf" srcId="{29FB5735-0E39-4B45-B5D6-888866646622}" destId="{D87C8F6A-22E8-4CA1-A551-C282CE3CC8A2}" srcOrd="5" destOrd="0" presId="urn:microsoft.com/office/officeart/2005/8/layout/radial3"/>
    <dgm:cxn modelId="{646F9086-162D-4666-B31D-F86285C5176D}" type="presParOf" srcId="{29FB5735-0E39-4B45-B5D6-888866646622}" destId="{4EA1A295-1EDC-4064-B557-66F8000DB0EC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централног/покрајинског нивоа</a:t>
          </a:r>
          <a:r>
            <a:rPr lang="sr-Cyrl-RS" sz="1400" dirty="0"/>
            <a:t> 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>
              <a:solidFill>
                <a:schemeClr val="bg1">
                  <a:lumMod val="50000"/>
                </a:schemeClr>
              </a:solidFill>
            </a:rPr>
            <a:t>Остали расходи </a:t>
          </a:r>
          <a:r>
            <a:rPr lang="sr-Cyrl-RS" sz="1400" dirty="0">
              <a:solidFill>
                <a:schemeClr val="bg1">
                  <a:lumMod val="50000"/>
                </a:schemeClr>
              </a:solidFill>
            </a:rPr>
            <a:t>обухватају дотације невладиним организацијама, порезе, таксе, новчане казне.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>
              <a:solidFill>
                <a:schemeClr val="bg1">
                  <a:lumMod val="50000"/>
                </a:schemeClr>
              </a:solidFill>
            </a:rPr>
            <a:t>Буџетска резерва </a:t>
          </a:r>
          <a:r>
            <a:rPr lang="sr-Cyrl-RS" dirty="0">
              <a:solidFill>
                <a:schemeClr val="bg1">
                  <a:lumMod val="50000"/>
                </a:schemeClr>
              </a:solidFill>
            </a:rPr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>
            <a:solidFill>
              <a:schemeClr val="bg1">
                <a:lumMod val="50000"/>
              </a:schemeClr>
            </a:solidFill>
          </a:endParaRPr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</dgm:pt>
  </dgm:ptLst>
  <dgm:cxnLst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2568B405-1D2C-4B40-BEE2-41191AD1EACB}" type="presOf" srcId="{E055884F-7426-4921-A0E5-9CA56A76B49A}" destId="{CCB8139E-CA19-491D-9FCD-6BF28923C725}" srcOrd="0" destOrd="0" presId="urn:diagrams.loki3.com/BracketList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CFBB810-AFAB-4DB1-8996-5AD490C73DA3}" type="presOf" srcId="{4B4A2A45-FFA7-47F5-A99D-A2DFD7698107}" destId="{9A05939C-6B40-4C32-897A-4A6DC3E71E5B}" srcOrd="0" destOrd="0" presId="urn:diagrams.loki3.com/BracketList"/>
    <dgm:cxn modelId="{50681314-CFD2-4372-8B24-5F430D19C316}" type="presOf" srcId="{1BF4645B-0E25-4982-8755-C468FC62C39C}" destId="{320B77C6-F8A0-4CEB-8B55-79E4A1BAF9E9}" srcOrd="0" destOrd="0" presId="urn:diagrams.loki3.com/BracketList"/>
    <dgm:cxn modelId="{B8706C1C-B3E3-4610-A2A1-B6F1642713D0}" type="presOf" srcId="{26EF48C7-6381-4355-B03F-DD441AE957C7}" destId="{EFAACCF6-3A6A-4536-89B0-F0A7C44F6BE1}" srcOrd="0" destOrd="0" presId="urn:diagrams.loki3.com/BracketList"/>
    <dgm:cxn modelId="{2CF8B621-5F58-4114-A612-584D9D001A4A}" type="presOf" srcId="{FE2BA0E8-81AC-463B-B498-EF464F5BCE06}" destId="{9893D59A-7FEC-486D-89C4-D28135F6121C}" srcOrd="0" destOrd="0" presId="urn:diagrams.loki3.com/BracketList"/>
    <dgm:cxn modelId="{D5AEC324-71D0-499D-9882-7A058A26ACFC}" type="presOf" srcId="{EEA47F19-311D-44B3-AAA4-35C98BD4844B}" destId="{EFEB1020-9C17-48DC-BBE0-54FA743F9F75}" srcOrd="0" destOrd="0" presId="urn:diagrams.loki3.com/BracketList"/>
    <dgm:cxn modelId="{3653762B-242F-4298-AD2B-D9A198FF9544}" type="presOf" srcId="{28888755-727E-436B-B2F2-DA7896544A65}" destId="{9312B733-3AEB-49F6-8245-08553BA2949B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B460FE42-375E-4531-831F-A97C0E22E9EA}" type="presOf" srcId="{6B14159D-5902-471E-9F91-CEA86CA18597}" destId="{FFFD7BD8-195B-4FA4-9414-4F4C582F5570}" srcOrd="0" destOrd="0" presId="urn:diagrams.loki3.com/BracketList"/>
    <dgm:cxn modelId="{52BA2749-1066-4551-AA14-525997651BE1}" type="presOf" srcId="{E1AD8724-28DC-48C5-B75E-B0D1F33E6279}" destId="{939B76D1-BB33-4E50-9ECD-839FB5787B95}" srcOrd="0" destOrd="0" presId="urn:diagrams.loki3.com/BracketList"/>
    <dgm:cxn modelId="{8F0C8870-4490-4569-A4CA-61BBC8186C6B}" type="presOf" srcId="{423C6F79-8640-4D5E-8F7E-2B463BCF528C}" destId="{E8E0050D-5592-4FFB-BC24-07DF887B3DF2}" srcOrd="0" destOrd="0" presId="urn:diagrams.loki3.com/BracketList"/>
    <dgm:cxn modelId="{AFDAAD73-3740-4EC6-80EE-B5094A0EAE6F}" type="presOf" srcId="{D45E583C-4AAD-40D2-9D24-9A0A68141567}" destId="{7BB6658A-32E0-42C7-B82A-240BF45CF27D}" srcOrd="0" destOrd="0" presId="urn:diagrams.loki3.com/BracketList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689D0F99-1140-4B2E-AF41-DF04B9B6D61F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313379AD-AC69-41BE-81C0-E426F5535F2B}" type="presOf" srcId="{0C844461-76DE-4FEA-A87D-23440AD6FC2E}" destId="{C6144CDB-22C1-4337-9F95-C3A522A707D1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8B6796BF-3C44-47DC-A414-503D6419F4CA}" type="presOf" srcId="{97F877CB-9B8D-43D2-81EC-7EBF25320968}" destId="{260E7D26-6540-4407-AA35-D081FC05F135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DB15ABE7-22C4-4D3B-855D-86F6BD903CA0}" type="presOf" srcId="{92FD0664-EE76-4121-BE7B-68FC1EE5F4D7}" destId="{C6BA9D27-2D60-4BA7-98A9-E18E57FDB6CB}" srcOrd="0" destOrd="0" presId="urn:diagrams.loki3.com/BracketList"/>
    <dgm:cxn modelId="{A78343F2-2219-48FD-850D-30A238AABC25}" type="presOf" srcId="{E1B79EE1-1157-4302-AB0B-8FEDC81165FD}" destId="{F40D94EA-52E0-4740-A924-EAF350BDF213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261723FE-394C-4319-8ED4-03DF6DF173E3}" type="presOf" srcId="{48096665-F98A-4372-9642-AA104F5D458A}" destId="{B471A916-B6F4-4017-A447-E2C98CEE19B9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6FA247-190D-46D0-85FD-5D52E71C9732}" type="presParOf" srcId="{EFEB1020-9C17-48DC-BBE0-54FA743F9F75}" destId="{98695426-23ED-40C0-90A1-2BB445DEBC64}" srcOrd="0" destOrd="0" presId="urn:diagrams.loki3.com/BracketList"/>
    <dgm:cxn modelId="{9ECD4682-48A4-494F-AAA1-B259136994C2}" type="presParOf" srcId="{98695426-23ED-40C0-90A1-2BB445DEBC64}" destId="{C6144CDB-22C1-4337-9F95-C3A522A707D1}" srcOrd="0" destOrd="0" presId="urn:diagrams.loki3.com/BracketList"/>
    <dgm:cxn modelId="{98771A5B-E195-4915-90ED-92708E521C87}" type="presParOf" srcId="{98695426-23ED-40C0-90A1-2BB445DEBC64}" destId="{02385D1D-92EB-445D-B736-940004751C79}" srcOrd="1" destOrd="0" presId="urn:diagrams.loki3.com/BracketList"/>
    <dgm:cxn modelId="{324DB9ED-8139-43E8-80F2-146F6DDC98EC}" type="presParOf" srcId="{98695426-23ED-40C0-90A1-2BB445DEBC64}" destId="{99D36636-E395-439F-A79A-29C0BFB6F7E4}" srcOrd="2" destOrd="0" presId="urn:diagrams.loki3.com/BracketList"/>
    <dgm:cxn modelId="{B69AB137-4078-4E3F-A0AA-3253888DEA46}" type="presParOf" srcId="{98695426-23ED-40C0-90A1-2BB445DEBC64}" destId="{7BB6658A-32E0-42C7-B82A-240BF45CF27D}" srcOrd="3" destOrd="0" presId="urn:diagrams.loki3.com/BracketList"/>
    <dgm:cxn modelId="{088ADC0E-C8B8-4F12-B9F8-C3E4BC16F337}" type="presParOf" srcId="{EFEB1020-9C17-48DC-BBE0-54FA743F9F75}" destId="{5B3CB043-7A92-47E9-A4C4-39EC715F2552}" srcOrd="1" destOrd="0" presId="urn:diagrams.loki3.com/BracketList"/>
    <dgm:cxn modelId="{C008DA06-E676-4438-B415-BFD1B1E61235}" type="presParOf" srcId="{EFEB1020-9C17-48DC-BBE0-54FA743F9F75}" destId="{D9DF5E9A-39D4-44B7-A326-58B07A05D91E}" srcOrd="2" destOrd="0" presId="urn:diagrams.loki3.com/BracketList"/>
    <dgm:cxn modelId="{1AA68B89-2CCB-48EB-B16C-D674D6543ED1}" type="presParOf" srcId="{D9DF5E9A-39D4-44B7-A326-58B07A05D91E}" destId="{F40D94EA-52E0-4740-A924-EAF350BDF213}" srcOrd="0" destOrd="0" presId="urn:diagrams.loki3.com/BracketList"/>
    <dgm:cxn modelId="{4B91DED2-2C22-4873-B5BC-733A092F8A60}" type="presParOf" srcId="{D9DF5E9A-39D4-44B7-A326-58B07A05D91E}" destId="{0E930D30-96BC-4D43-B65A-EE88C46DBE48}" srcOrd="1" destOrd="0" presId="urn:diagrams.loki3.com/BracketList"/>
    <dgm:cxn modelId="{66AF0388-E7CD-4363-A762-1B1C06D55084}" type="presParOf" srcId="{D9DF5E9A-39D4-44B7-A326-58B07A05D91E}" destId="{5831BF15-ED1F-4BD5-857B-18B8E573D9AB}" srcOrd="2" destOrd="0" presId="urn:diagrams.loki3.com/BracketList"/>
    <dgm:cxn modelId="{D8DF961B-EC65-4AA1-8CF0-FBD488DEEBCF}" type="presParOf" srcId="{D9DF5E9A-39D4-44B7-A326-58B07A05D91E}" destId="{C6BA9D27-2D60-4BA7-98A9-E18E57FDB6CB}" srcOrd="3" destOrd="0" presId="urn:diagrams.loki3.com/BracketList"/>
    <dgm:cxn modelId="{775AED1B-660A-415E-AC0B-531563635F79}" type="presParOf" srcId="{EFEB1020-9C17-48DC-BBE0-54FA743F9F75}" destId="{5A002753-9FCA-4DC5-B8A6-1F7632BDDE58}" srcOrd="3" destOrd="0" presId="urn:diagrams.loki3.com/BracketList"/>
    <dgm:cxn modelId="{1F317EB7-91BB-403D-B8F7-7F03A3DA8CCD}" type="presParOf" srcId="{EFEB1020-9C17-48DC-BBE0-54FA743F9F75}" destId="{9709DCCB-B8A8-47BC-A303-F9EC41DA889E}" srcOrd="4" destOrd="0" presId="urn:diagrams.loki3.com/BracketList"/>
    <dgm:cxn modelId="{24B04CBE-41F7-4143-8D5A-C8E35256AB27}" type="presParOf" srcId="{9709DCCB-B8A8-47BC-A303-F9EC41DA889E}" destId="{CCB8139E-CA19-491D-9FCD-6BF28923C725}" srcOrd="0" destOrd="0" presId="urn:diagrams.loki3.com/BracketList"/>
    <dgm:cxn modelId="{3BBE821A-CE51-40CF-9295-B06369FDFF39}" type="presParOf" srcId="{9709DCCB-B8A8-47BC-A303-F9EC41DA889E}" destId="{14D1633C-A097-4A5A-8269-B04E98857E56}" srcOrd="1" destOrd="0" presId="urn:diagrams.loki3.com/BracketList"/>
    <dgm:cxn modelId="{18D77D28-21B5-487D-9D48-026B1BD416D3}" type="presParOf" srcId="{9709DCCB-B8A8-47BC-A303-F9EC41DA889E}" destId="{82B38D6F-2AA7-4339-A71D-28AA55699178}" srcOrd="2" destOrd="0" presId="urn:diagrams.loki3.com/BracketList"/>
    <dgm:cxn modelId="{DBB19EEE-82FA-4397-B3C6-837D616A26E2}" type="presParOf" srcId="{9709DCCB-B8A8-47BC-A303-F9EC41DA889E}" destId="{FFFD7BD8-195B-4FA4-9414-4F4C582F5570}" srcOrd="3" destOrd="0" presId="urn:diagrams.loki3.com/BracketList"/>
    <dgm:cxn modelId="{B562A77A-F213-4634-8EE8-56BF17A9ADDD}" type="presParOf" srcId="{EFEB1020-9C17-48DC-BBE0-54FA743F9F75}" destId="{D3A122A3-FC4C-4845-B4FF-0E74CF3D50D3}" srcOrd="5" destOrd="0" presId="urn:diagrams.loki3.com/BracketList"/>
    <dgm:cxn modelId="{89737E1F-5192-4C62-850C-94A65950AFE8}" type="presParOf" srcId="{EFEB1020-9C17-48DC-BBE0-54FA743F9F75}" destId="{CCB5FDA4-BEC8-4CA1-835A-2A3BEEBEC456}" srcOrd="6" destOrd="0" presId="urn:diagrams.loki3.com/BracketList"/>
    <dgm:cxn modelId="{9DBBBA89-53B4-4C49-9BCE-CE4EF7C256E4}" type="presParOf" srcId="{CCB5FDA4-BEC8-4CA1-835A-2A3BEEBEC456}" destId="{9312B733-3AEB-49F6-8245-08553BA2949B}" srcOrd="0" destOrd="0" presId="urn:diagrams.loki3.com/BracketList"/>
    <dgm:cxn modelId="{A5FE047A-E299-4332-8042-DDED9A44CE8D}" type="presParOf" srcId="{CCB5FDA4-BEC8-4CA1-835A-2A3BEEBEC456}" destId="{435AB433-2559-485A-A03D-C32F36288071}" srcOrd="1" destOrd="0" presId="urn:diagrams.loki3.com/BracketList"/>
    <dgm:cxn modelId="{CEA9829F-61AD-4543-8489-05346F84BDBA}" type="presParOf" srcId="{CCB5FDA4-BEC8-4CA1-835A-2A3BEEBEC456}" destId="{C13B9160-72D5-46E0-A1C0-91E8634DFAE2}" srcOrd="2" destOrd="0" presId="urn:diagrams.loki3.com/BracketList"/>
    <dgm:cxn modelId="{A332DED9-5FD0-4F31-BA09-CA00D585A37C}" type="presParOf" srcId="{CCB5FDA4-BEC8-4CA1-835A-2A3BEEBEC456}" destId="{9893D59A-7FEC-486D-89C4-D28135F6121C}" srcOrd="3" destOrd="0" presId="urn:diagrams.loki3.com/BracketList"/>
    <dgm:cxn modelId="{6E14FD7D-D6E0-4263-A4C9-C49940D154E3}" type="presParOf" srcId="{EFEB1020-9C17-48DC-BBE0-54FA743F9F75}" destId="{A421D242-ABBF-45EB-97FD-83930430328F}" srcOrd="7" destOrd="0" presId="urn:diagrams.loki3.com/BracketList"/>
    <dgm:cxn modelId="{9B0E34E0-6959-4600-96CE-649C7FC17E00}" type="presParOf" srcId="{EFEB1020-9C17-48DC-BBE0-54FA743F9F75}" destId="{F0DED400-B200-4EA2-AB34-CCFF58E07A6E}" srcOrd="8" destOrd="0" presId="urn:diagrams.loki3.com/BracketList"/>
    <dgm:cxn modelId="{1FBD4EC3-5BBF-497C-9735-220B54867302}" type="presParOf" srcId="{F0DED400-B200-4EA2-AB34-CCFF58E07A6E}" destId="{EFAACCF6-3A6A-4536-89B0-F0A7C44F6BE1}" srcOrd="0" destOrd="0" presId="urn:diagrams.loki3.com/BracketList"/>
    <dgm:cxn modelId="{B4974C70-8753-4424-A3CF-65D924B56A34}" type="presParOf" srcId="{F0DED400-B200-4EA2-AB34-CCFF58E07A6E}" destId="{6497CA82-45EE-4BD1-AEB4-CC3961FBFB74}" srcOrd="1" destOrd="0" presId="urn:diagrams.loki3.com/BracketList"/>
    <dgm:cxn modelId="{AD118B38-275B-42B1-B8FB-621C4F3E13E6}" type="presParOf" srcId="{F0DED400-B200-4EA2-AB34-CCFF58E07A6E}" destId="{CD7548DD-1E84-4DA7-B1D0-28F3E4EBFF82}" srcOrd="2" destOrd="0" presId="urn:diagrams.loki3.com/BracketList"/>
    <dgm:cxn modelId="{46D99522-D3F9-4DAB-9773-142A2FD4B46F}" type="presParOf" srcId="{F0DED400-B200-4EA2-AB34-CCFF58E07A6E}" destId="{9A05939C-6B40-4C32-897A-4A6DC3E71E5B}" srcOrd="3" destOrd="0" presId="urn:diagrams.loki3.com/BracketList"/>
    <dgm:cxn modelId="{75630373-DE73-4EA9-8153-8D346063D5CE}" type="presParOf" srcId="{EFEB1020-9C17-48DC-BBE0-54FA743F9F75}" destId="{569EA799-9807-4770-B698-79D3EF79120B}" srcOrd="9" destOrd="0" presId="urn:diagrams.loki3.com/BracketList"/>
    <dgm:cxn modelId="{46D91CB2-9065-406B-A5BB-67305C5AE38D}" type="presParOf" srcId="{EFEB1020-9C17-48DC-BBE0-54FA743F9F75}" destId="{2B991069-479A-498A-AF83-5B33CD9F12C6}" srcOrd="10" destOrd="0" presId="urn:diagrams.loki3.com/BracketList"/>
    <dgm:cxn modelId="{B3720CC1-BDDF-4C4D-9F66-1A0B8098DFB7}" type="presParOf" srcId="{2B991069-479A-498A-AF83-5B33CD9F12C6}" destId="{939B76D1-BB33-4E50-9ECD-839FB5787B95}" srcOrd="0" destOrd="0" presId="urn:diagrams.loki3.com/BracketList"/>
    <dgm:cxn modelId="{0507C166-FB82-4A7E-B6FC-005FB8D867EE}" type="presParOf" srcId="{2B991069-479A-498A-AF83-5B33CD9F12C6}" destId="{7845F59F-6101-48DE-ABCC-EC5351843F5B}" srcOrd="1" destOrd="0" presId="urn:diagrams.loki3.com/BracketList"/>
    <dgm:cxn modelId="{705A797A-1FFB-4148-B838-CA6C94C46A8A}" type="presParOf" srcId="{2B991069-479A-498A-AF83-5B33CD9F12C6}" destId="{8DC06B04-AA78-4007-96F1-AC66800E204E}" srcOrd="2" destOrd="0" presId="urn:diagrams.loki3.com/BracketList"/>
    <dgm:cxn modelId="{A92043CE-B3F8-4B99-A584-A84D8F6785A1}" type="presParOf" srcId="{2B991069-479A-498A-AF83-5B33CD9F12C6}" destId="{B43D6F8D-5103-4DCA-8971-053A6B7A987B}" srcOrd="3" destOrd="0" presId="urn:diagrams.loki3.com/BracketList"/>
    <dgm:cxn modelId="{68894A5F-8BE3-422A-83A7-84B1BD17E92B}" type="presParOf" srcId="{EFEB1020-9C17-48DC-BBE0-54FA743F9F75}" destId="{1DEFA11E-9373-40F9-A3AA-EE96EB176FFC}" srcOrd="11" destOrd="0" presId="urn:diagrams.loki3.com/BracketList"/>
    <dgm:cxn modelId="{233E1009-0CE0-4AC8-A961-8F8FE678E787}" type="presParOf" srcId="{EFEB1020-9C17-48DC-BBE0-54FA743F9F75}" destId="{4B12A308-E2AF-4F45-882B-691EF4FA1B43}" srcOrd="12" destOrd="0" presId="urn:diagrams.loki3.com/BracketList"/>
    <dgm:cxn modelId="{6751AF93-E1A6-4669-B728-604497B24BE3}" type="presParOf" srcId="{4B12A308-E2AF-4F45-882B-691EF4FA1B43}" destId="{B471A916-B6F4-4017-A447-E2C98CEE19B9}" srcOrd="0" destOrd="0" presId="urn:diagrams.loki3.com/BracketList"/>
    <dgm:cxn modelId="{44433771-A7F2-4A14-A056-3FB384D9BDFC}" type="presParOf" srcId="{4B12A308-E2AF-4F45-882B-691EF4FA1B43}" destId="{7F976215-9D17-4223-A92A-D3302071B429}" srcOrd="1" destOrd="0" presId="urn:diagrams.loki3.com/BracketList"/>
    <dgm:cxn modelId="{576ACE25-BB7E-46B3-A2EF-F24F07114571}" type="presParOf" srcId="{4B12A308-E2AF-4F45-882B-691EF4FA1B43}" destId="{C984C73F-7C05-410A-B91E-AD111AE0E45B}" srcOrd="2" destOrd="0" presId="urn:diagrams.loki3.com/BracketList"/>
    <dgm:cxn modelId="{0AAD2FD1-B435-476F-AB6A-24E434B14FB5}" type="presParOf" srcId="{4B12A308-E2AF-4F45-882B-691EF4FA1B43}" destId="{260E7D26-6540-4407-AA35-D081FC05F135}" srcOrd="3" destOrd="0" presId="urn:diagrams.loki3.com/BracketList"/>
    <dgm:cxn modelId="{C4BEBD64-C443-43FA-855E-A6597255A851}" type="presParOf" srcId="{EFEB1020-9C17-48DC-BBE0-54FA743F9F75}" destId="{87942DC7-D611-481D-85C3-17E9EE928CC9}" srcOrd="13" destOrd="0" presId="urn:diagrams.loki3.com/BracketList"/>
    <dgm:cxn modelId="{510602D0-CAA0-4462-A3CE-A5C35C06EC97}" type="presParOf" srcId="{EFEB1020-9C17-48DC-BBE0-54FA743F9F75}" destId="{5A582BDF-EB51-42B9-AFE8-1D18A89089BC}" srcOrd="14" destOrd="0" presId="urn:diagrams.loki3.com/BracketList"/>
    <dgm:cxn modelId="{D59977F4-287C-4A81-9DAA-A1340C19F3B3}" type="presParOf" srcId="{5A582BDF-EB51-42B9-AFE8-1D18A89089BC}" destId="{320B77C6-F8A0-4CEB-8B55-79E4A1BAF9E9}" srcOrd="0" destOrd="0" presId="urn:diagrams.loki3.com/BracketList"/>
    <dgm:cxn modelId="{7D9819A4-FF18-4241-8E8A-F85B82C2B8C2}" type="presParOf" srcId="{5A582BDF-EB51-42B9-AFE8-1D18A89089BC}" destId="{803A06C6-F698-48F4-A91D-0B2B17EECBA4}" srcOrd="1" destOrd="0" presId="urn:diagrams.loki3.com/BracketList"/>
    <dgm:cxn modelId="{5EC4A09C-3F08-4DCD-AE57-C6BD82D9A0E3}" type="presParOf" srcId="{5A582BDF-EB51-42B9-AFE8-1D18A89089BC}" destId="{4A43BD3F-83F2-4A36-B8AE-CC5DC27FAC9E}" srcOrd="2" destOrd="0" presId="urn:diagrams.loki3.com/BracketList"/>
    <dgm:cxn modelId="{67B898AF-D2FB-4E22-B915-85C72C77C2E7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80E6FE-75F8-455F-B00D-388A62CAD878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3AEAB1B5-D9EF-4981-86BF-BCD6908D01E5}">
      <dgm:prSet phldrT="[Text]"/>
      <dgm:spPr/>
      <dgm:t>
        <a:bodyPr/>
        <a:lstStyle/>
        <a:p>
          <a:r>
            <a:rPr lang="sr-Cyrl-RS" dirty="0"/>
            <a:t>Укупно извршени расходи и издаци износе </a:t>
          </a:r>
          <a:r>
            <a:rPr lang="en-US" dirty="0"/>
            <a:t>969.035.607,23</a:t>
          </a:r>
          <a:r>
            <a:rPr lang="sr-Cyrl-RS" dirty="0"/>
            <a:t> динара</a:t>
          </a:r>
          <a:endParaRPr lang="sr-Latn-RS" dirty="0"/>
        </a:p>
      </dgm:t>
    </dgm:pt>
    <dgm:pt modelId="{9B790053-042C-4178-B099-0AA1E213BC4B}" type="parTrans" cxnId="{3003CA8A-6DE4-45F8-9E95-9DBBCD00E8BC}">
      <dgm:prSet/>
      <dgm:spPr/>
      <dgm:t>
        <a:bodyPr/>
        <a:lstStyle/>
        <a:p>
          <a:endParaRPr lang="sr-Latn-RS"/>
        </a:p>
      </dgm:t>
    </dgm:pt>
    <dgm:pt modelId="{DB173785-DEAA-40A6-91BF-CB61950A6CE4}" type="sibTrans" cxnId="{3003CA8A-6DE4-45F8-9E95-9DBBCD00E8BC}">
      <dgm:prSet/>
      <dgm:spPr/>
      <dgm:t>
        <a:bodyPr/>
        <a:lstStyle/>
        <a:p>
          <a:endParaRPr lang="sr-Latn-RS"/>
        </a:p>
      </dgm:t>
    </dgm:pt>
    <dgm:pt modelId="{2885F644-5E9D-46B6-8CAF-6E5B22E43DBC}">
      <dgm:prSet phldrT="[Text]" custT="1"/>
      <dgm:spPr/>
      <dgm:t>
        <a:bodyPr/>
        <a:lstStyle/>
        <a:p>
          <a:r>
            <a:rPr lang="sr-Cyrl-RS" sz="900" dirty="0"/>
            <a:t>Расходи за </a:t>
          </a:r>
          <a:r>
            <a:rPr lang="sr-Cyrl-RS" sz="1000" dirty="0"/>
            <a:t>запослене</a:t>
          </a:r>
          <a:r>
            <a:rPr lang="sr-Cyrl-RS" sz="900" dirty="0"/>
            <a:t> </a:t>
          </a:r>
          <a:r>
            <a:rPr lang="en-US" sz="900" dirty="0"/>
            <a:t>265.697.567,79</a:t>
          </a:r>
          <a:r>
            <a:rPr lang="sr-Cyrl-RS" sz="900" dirty="0"/>
            <a:t>динара</a:t>
          </a:r>
          <a:endParaRPr lang="sr-Latn-RS" sz="900" dirty="0"/>
        </a:p>
      </dgm:t>
    </dgm:pt>
    <dgm:pt modelId="{D533F1E8-9F58-46F3-B8A8-163A0327F5DA}" type="parTrans" cxnId="{16CBEC61-89ED-4D59-A282-62F769E1908D}">
      <dgm:prSet/>
      <dgm:spPr/>
      <dgm:t>
        <a:bodyPr/>
        <a:lstStyle/>
        <a:p>
          <a:endParaRPr lang="sr-Latn-RS"/>
        </a:p>
      </dgm:t>
    </dgm:pt>
    <dgm:pt modelId="{08FEAE6E-9170-4490-9C95-2D5CA2D0B642}" type="sibTrans" cxnId="{16CBEC61-89ED-4D59-A282-62F769E1908D}">
      <dgm:prSet/>
      <dgm:spPr/>
      <dgm:t>
        <a:bodyPr/>
        <a:lstStyle/>
        <a:p>
          <a:endParaRPr lang="sr-Latn-RS"/>
        </a:p>
      </dgm:t>
    </dgm:pt>
    <dgm:pt modelId="{66BFF05E-3F6D-4EED-9D30-10583093E473}">
      <dgm:prSet phldrT="[Text]"/>
      <dgm:spPr/>
      <dgm:t>
        <a:bodyPr/>
        <a:lstStyle/>
        <a:p>
          <a:r>
            <a:rPr lang="sr-Cyrl-RS" dirty="0"/>
            <a:t>Коришћење роба и услуга</a:t>
          </a:r>
          <a:r>
            <a:rPr lang="en-US" dirty="0"/>
            <a:t> 322.914.356,63</a:t>
          </a:r>
          <a:r>
            <a:rPr lang="sr-Cyrl-RS" dirty="0"/>
            <a:t> динара</a:t>
          </a:r>
          <a:endParaRPr lang="sr-Latn-RS" dirty="0"/>
        </a:p>
      </dgm:t>
    </dgm:pt>
    <dgm:pt modelId="{C76D26A3-42A4-45FA-AE9E-872BDE3C951D}" type="parTrans" cxnId="{D16FC27F-26CF-49E6-BB61-9DCD56E3A476}">
      <dgm:prSet/>
      <dgm:spPr/>
      <dgm:t>
        <a:bodyPr/>
        <a:lstStyle/>
        <a:p>
          <a:endParaRPr lang="sr-Latn-RS"/>
        </a:p>
      </dgm:t>
    </dgm:pt>
    <dgm:pt modelId="{348C766C-48F1-4B0B-A06E-1091D883FBD8}" type="sibTrans" cxnId="{D16FC27F-26CF-49E6-BB61-9DCD56E3A476}">
      <dgm:prSet/>
      <dgm:spPr/>
      <dgm:t>
        <a:bodyPr/>
        <a:lstStyle/>
        <a:p>
          <a:endParaRPr lang="sr-Latn-RS"/>
        </a:p>
      </dgm:t>
    </dgm:pt>
    <dgm:pt modelId="{6ADE78B8-6A90-409A-93EC-2E1018038D39}">
      <dgm:prSet phldrT="[Text]"/>
      <dgm:spPr/>
      <dgm:t>
        <a:bodyPr/>
        <a:lstStyle/>
        <a:p>
          <a:r>
            <a:rPr lang="sr-Cyrl-RS" dirty="0"/>
            <a:t>Отплата камата </a:t>
          </a:r>
          <a:r>
            <a:rPr lang="en-US" dirty="0"/>
            <a:t>7.441,29</a:t>
          </a:r>
          <a:r>
            <a:rPr lang="sr-Cyrl-RS" dirty="0"/>
            <a:t> динара </a:t>
          </a:r>
          <a:endParaRPr lang="sr-Latn-RS" dirty="0"/>
        </a:p>
      </dgm:t>
    </dgm:pt>
    <dgm:pt modelId="{AE60744F-14AC-4F64-83C4-5205FA88679D}" type="parTrans" cxnId="{EAB41089-F315-4B8D-B7AC-5714AF51E9B3}">
      <dgm:prSet/>
      <dgm:spPr/>
      <dgm:t>
        <a:bodyPr/>
        <a:lstStyle/>
        <a:p>
          <a:endParaRPr lang="sr-Latn-RS"/>
        </a:p>
      </dgm:t>
    </dgm:pt>
    <dgm:pt modelId="{02410A3D-942F-454B-9780-587F226915E4}" type="sibTrans" cxnId="{EAB41089-F315-4B8D-B7AC-5714AF51E9B3}">
      <dgm:prSet/>
      <dgm:spPr/>
      <dgm:t>
        <a:bodyPr/>
        <a:lstStyle/>
        <a:p>
          <a:endParaRPr lang="sr-Latn-RS"/>
        </a:p>
      </dgm:t>
    </dgm:pt>
    <dgm:pt modelId="{6CDE4B7E-694A-4CC6-9380-C110FA4F3107}">
      <dgm:prSet phldrT="[Text]"/>
      <dgm:spPr/>
      <dgm:t>
        <a:bodyPr/>
        <a:lstStyle/>
        <a:p>
          <a:r>
            <a:rPr lang="sr-Cyrl-RS" dirty="0"/>
            <a:t>Субвенције</a:t>
          </a:r>
          <a:r>
            <a:rPr lang="en-US" dirty="0"/>
            <a:t> 18.762.189,16</a:t>
          </a:r>
          <a:r>
            <a:rPr lang="sr-Cyrl-RS" dirty="0"/>
            <a:t> динара</a:t>
          </a:r>
          <a:endParaRPr lang="sr-Latn-RS" dirty="0"/>
        </a:p>
      </dgm:t>
    </dgm:pt>
    <dgm:pt modelId="{F6B9A79C-4C1D-4A52-B265-8E3F0143E45F}" type="parTrans" cxnId="{76783F61-67EF-4F78-BF97-9BF8CB5CED0A}">
      <dgm:prSet/>
      <dgm:spPr/>
      <dgm:t>
        <a:bodyPr/>
        <a:lstStyle/>
        <a:p>
          <a:endParaRPr lang="sr-Latn-RS"/>
        </a:p>
      </dgm:t>
    </dgm:pt>
    <dgm:pt modelId="{89616386-E022-453E-A834-B06CA95E8124}" type="sibTrans" cxnId="{76783F61-67EF-4F78-BF97-9BF8CB5CED0A}">
      <dgm:prSet/>
      <dgm:spPr/>
      <dgm:t>
        <a:bodyPr/>
        <a:lstStyle/>
        <a:p>
          <a:endParaRPr lang="sr-Latn-RS"/>
        </a:p>
      </dgm:t>
    </dgm:pt>
    <dgm:pt modelId="{A7E4F091-602A-4737-8CA1-3DFC1E61B9AF}">
      <dgm:prSet phldrT="[Text]"/>
      <dgm:spPr/>
      <dgm:t>
        <a:bodyPr/>
        <a:lstStyle/>
        <a:p>
          <a:r>
            <a:rPr lang="sr-Cyrl-RS" dirty="0"/>
            <a:t>Донације, дотације и трансфери </a:t>
          </a:r>
          <a:r>
            <a:rPr lang="en-US" dirty="0"/>
            <a:t>134.115.592,41</a:t>
          </a:r>
          <a:r>
            <a:rPr lang="sr-Cyrl-RS" dirty="0"/>
            <a:t> динара</a:t>
          </a:r>
          <a:endParaRPr lang="sr-Latn-RS" dirty="0"/>
        </a:p>
      </dgm:t>
    </dgm:pt>
    <dgm:pt modelId="{54791C53-C18A-486B-AD6A-B58EA3B2E4EC}" type="parTrans" cxnId="{AF2685DF-4E71-4D0F-9415-6CB502DCD77E}">
      <dgm:prSet/>
      <dgm:spPr/>
      <dgm:t>
        <a:bodyPr/>
        <a:lstStyle/>
        <a:p>
          <a:endParaRPr lang="sr-Latn-RS"/>
        </a:p>
      </dgm:t>
    </dgm:pt>
    <dgm:pt modelId="{6B2E87BA-09CD-44D4-A2CB-E7F84771F039}" type="sibTrans" cxnId="{AF2685DF-4E71-4D0F-9415-6CB502DCD77E}">
      <dgm:prSet/>
      <dgm:spPr/>
      <dgm:t>
        <a:bodyPr/>
        <a:lstStyle/>
        <a:p>
          <a:endParaRPr lang="sr-Latn-RS"/>
        </a:p>
      </dgm:t>
    </dgm:pt>
    <dgm:pt modelId="{D74D097A-7206-4D6A-8D6E-A923AB420E95}">
      <dgm:prSet phldrT="[Text]"/>
      <dgm:spPr/>
      <dgm:t>
        <a:bodyPr/>
        <a:lstStyle/>
        <a:p>
          <a:r>
            <a:rPr lang="sr-Cyrl-RS" dirty="0"/>
            <a:t>Социјално осигурање и социјална заштита </a:t>
          </a:r>
          <a:r>
            <a:rPr lang="en-US" dirty="0"/>
            <a:t>38.675.529,16</a:t>
          </a:r>
          <a:r>
            <a:rPr lang="sr-Cyrl-RS" dirty="0"/>
            <a:t> динара</a:t>
          </a:r>
          <a:endParaRPr lang="sr-Latn-RS" dirty="0"/>
        </a:p>
      </dgm:t>
    </dgm:pt>
    <dgm:pt modelId="{A57142E9-F6A0-4AF0-8C02-A76885714A5D}" type="parTrans" cxnId="{D527AE9A-7BB9-4E10-A508-F823D8C489D0}">
      <dgm:prSet/>
      <dgm:spPr/>
      <dgm:t>
        <a:bodyPr/>
        <a:lstStyle/>
        <a:p>
          <a:endParaRPr lang="sr-Latn-RS"/>
        </a:p>
      </dgm:t>
    </dgm:pt>
    <dgm:pt modelId="{3A8BD741-66ED-49AE-BA0C-5557DF1FE861}" type="sibTrans" cxnId="{D527AE9A-7BB9-4E10-A508-F823D8C489D0}">
      <dgm:prSet/>
      <dgm:spPr/>
      <dgm:t>
        <a:bodyPr/>
        <a:lstStyle/>
        <a:p>
          <a:endParaRPr lang="sr-Latn-RS"/>
        </a:p>
      </dgm:t>
    </dgm:pt>
    <dgm:pt modelId="{25554638-F945-433E-8CB2-C5E67290A396}">
      <dgm:prSet phldrT="[Text]"/>
      <dgm:spPr/>
      <dgm:t>
        <a:bodyPr/>
        <a:lstStyle/>
        <a:p>
          <a:r>
            <a:rPr lang="sr-Cyrl-RS" dirty="0"/>
            <a:t>Остали расходи </a:t>
          </a:r>
          <a:r>
            <a:rPr lang="en-US" dirty="0"/>
            <a:t>60.723.276,79</a:t>
          </a:r>
          <a:r>
            <a:rPr lang="sr-Cyrl-RS" dirty="0"/>
            <a:t> динара</a:t>
          </a:r>
          <a:endParaRPr lang="sr-Latn-RS" dirty="0"/>
        </a:p>
      </dgm:t>
    </dgm:pt>
    <dgm:pt modelId="{03AAF2B2-8D4E-4D7C-8F0D-98B044737E9F}" type="parTrans" cxnId="{49602602-2F55-48B2-A2B2-AF9AB75568E0}">
      <dgm:prSet/>
      <dgm:spPr/>
      <dgm:t>
        <a:bodyPr/>
        <a:lstStyle/>
        <a:p>
          <a:endParaRPr lang="sr-Latn-RS"/>
        </a:p>
      </dgm:t>
    </dgm:pt>
    <dgm:pt modelId="{CF5804E1-87A2-44DF-AE5F-825E27D96A8B}" type="sibTrans" cxnId="{49602602-2F55-48B2-A2B2-AF9AB75568E0}">
      <dgm:prSet/>
      <dgm:spPr/>
      <dgm:t>
        <a:bodyPr/>
        <a:lstStyle/>
        <a:p>
          <a:endParaRPr lang="sr-Latn-RS"/>
        </a:p>
      </dgm:t>
    </dgm:pt>
    <dgm:pt modelId="{65514349-6E86-492D-AE52-BDECF778D345}">
      <dgm:prSet phldrT="[Text]" custT="1"/>
      <dgm:spPr/>
      <dgm:t>
        <a:bodyPr/>
        <a:lstStyle/>
        <a:p>
          <a:r>
            <a:rPr lang="sr-Cyrl-RS" sz="1000" dirty="0"/>
            <a:t>Капитални издаци </a:t>
          </a:r>
          <a:r>
            <a:rPr lang="en-US" sz="1000" dirty="0"/>
            <a:t>128.139.654,00 </a:t>
          </a:r>
          <a:r>
            <a:rPr lang="sr-Cyrl-RS" sz="1000" dirty="0"/>
            <a:t>динара</a:t>
          </a:r>
          <a:endParaRPr lang="sr-Latn-RS" sz="1000" dirty="0"/>
        </a:p>
      </dgm:t>
    </dgm:pt>
    <dgm:pt modelId="{9D13D754-8EFF-4461-87F5-0789000F4CA0}" type="parTrans" cxnId="{2FF1A183-6CB5-43CC-8F11-299D5784FBF3}">
      <dgm:prSet/>
      <dgm:spPr/>
      <dgm:t>
        <a:bodyPr/>
        <a:lstStyle/>
        <a:p>
          <a:endParaRPr lang="sr-Latn-RS"/>
        </a:p>
      </dgm:t>
    </dgm:pt>
    <dgm:pt modelId="{1C13DFA0-7027-4362-B1FB-F4C7A5444917}" type="sibTrans" cxnId="{2FF1A183-6CB5-43CC-8F11-299D5784FBF3}">
      <dgm:prSet/>
      <dgm:spPr/>
      <dgm:t>
        <a:bodyPr/>
        <a:lstStyle/>
        <a:p>
          <a:endParaRPr lang="sr-Latn-RS"/>
        </a:p>
      </dgm:t>
    </dgm:pt>
    <dgm:pt modelId="{369B0735-6149-450A-9BCB-6A2964DC18D3}">
      <dgm:prSet phldrT="[Text]"/>
      <dgm:spPr/>
      <dgm:t>
        <a:bodyPr/>
        <a:lstStyle/>
        <a:p>
          <a:r>
            <a:rPr lang="sr-Cyrl-RS" dirty="0"/>
            <a:t>Издаци за отплату главнице </a:t>
          </a:r>
          <a:r>
            <a:rPr lang="en-US" dirty="0"/>
            <a:t>0,00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sr-Latn-RS" dirty="0"/>
        </a:p>
      </dgm:t>
    </dgm:pt>
    <dgm:pt modelId="{84AF6784-2BA0-450D-8341-D81892AAA897}" type="parTrans" cxnId="{12B26C7F-CA61-4F40-8BA0-66A3E6E7DCF0}">
      <dgm:prSet/>
      <dgm:spPr/>
      <dgm:t>
        <a:bodyPr/>
        <a:lstStyle/>
        <a:p>
          <a:endParaRPr lang="sr-Latn-RS"/>
        </a:p>
      </dgm:t>
    </dgm:pt>
    <dgm:pt modelId="{1C216C0F-D310-4B43-AC46-0875DC93D6B6}" type="sibTrans" cxnId="{12B26C7F-CA61-4F40-8BA0-66A3E6E7DCF0}">
      <dgm:prSet/>
      <dgm:spPr/>
      <dgm:t>
        <a:bodyPr/>
        <a:lstStyle/>
        <a:p>
          <a:endParaRPr lang="sr-Latn-RS"/>
        </a:p>
      </dgm:t>
    </dgm:pt>
    <dgm:pt modelId="{96E931F0-5EFE-4E17-A815-1832C52507E3}" type="pres">
      <dgm:prSet presAssocID="{4080E6FE-75F8-455F-B00D-388A62CAD878}" presName="composite" presStyleCnt="0">
        <dgm:presLayoutVars>
          <dgm:chMax val="1"/>
          <dgm:dir/>
          <dgm:resizeHandles val="exact"/>
        </dgm:presLayoutVars>
      </dgm:prSet>
      <dgm:spPr/>
    </dgm:pt>
    <dgm:pt modelId="{6A03509E-2D2C-4701-877A-3DD8C8C452B3}" type="pres">
      <dgm:prSet presAssocID="{4080E6FE-75F8-455F-B00D-388A62CAD878}" presName="radial" presStyleCnt="0">
        <dgm:presLayoutVars>
          <dgm:animLvl val="ctr"/>
        </dgm:presLayoutVars>
      </dgm:prSet>
      <dgm:spPr/>
    </dgm:pt>
    <dgm:pt modelId="{23F30694-D224-4AFD-83D0-A9B26CD4AE63}" type="pres">
      <dgm:prSet presAssocID="{3AEAB1B5-D9EF-4981-86BF-BCD6908D01E5}" presName="centerShape" presStyleLbl="vennNode1" presStyleIdx="0" presStyleCnt="10"/>
      <dgm:spPr/>
    </dgm:pt>
    <dgm:pt modelId="{581D9C24-D691-4644-99EB-4A6B1D74C269}" type="pres">
      <dgm:prSet presAssocID="{2885F644-5E9D-46B6-8CAF-6E5B22E43DBC}" presName="node" presStyleLbl="vennNode1" presStyleIdx="1" presStyleCnt="10">
        <dgm:presLayoutVars>
          <dgm:bulletEnabled val="1"/>
        </dgm:presLayoutVars>
      </dgm:prSet>
      <dgm:spPr/>
    </dgm:pt>
    <dgm:pt modelId="{00760FBC-BB29-4E8F-A3FA-0B8C20635B76}" type="pres">
      <dgm:prSet presAssocID="{66BFF05E-3F6D-4EED-9D30-10583093E473}" presName="node" presStyleLbl="vennNode1" presStyleIdx="2" presStyleCnt="10">
        <dgm:presLayoutVars>
          <dgm:bulletEnabled val="1"/>
        </dgm:presLayoutVars>
      </dgm:prSet>
      <dgm:spPr/>
    </dgm:pt>
    <dgm:pt modelId="{6E484F8A-3CF3-4AFF-9FB8-1AE41894B273}" type="pres">
      <dgm:prSet presAssocID="{6ADE78B8-6A90-409A-93EC-2E1018038D39}" presName="node" presStyleLbl="vennNode1" presStyleIdx="3" presStyleCnt="10">
        <dgm:presLayoutVars>
          <dgm:bulletEnabled val="1"/>
        </dgm:presLayoutVars>
      </dgm:prSet>
      <dgm:spPr/>
    </dgm:pt>
    <dgm:pt modelId="{34B43685-141A-4461-AE6A-301BAC908C60}" type="pres">
      <dgm:prSet presAssocID="{6CDE4B7E-694A-4CC6-9380-C110FA4F3107}" presName="node" presStyleLbl="vennNode1" presStyleIdx="4" presStyleCnt="10">
        <dgm:presLayoutVars>
          <dgm:bulletEnabled val="1"/>
        </dgm:presLayoutVars>
      </dgm:prSet>
      <dgm:spPr/>
    </dgm:pt>
    <dgm:pt modelId="{EEF973BF-B90E-4D0F-AC07-BB28F004C6A7}" type="pres">
      <dgm:prSet presAssocID="{A7E4F091-602A-4737-8CA1-3DFC1E61B9AF}" presName="node" presStyleLbl="vennNode1" presStyleIdx="5" presStyleCnt="10">
        <dgm:presLayoutVars>
          <dgm:bulletEnabled val="1"/>
        </dgm:presLayoutVars>
      </dgm:prSet>
      <dgm:spPr/>
    </dgm:pt>
    <dgm:pt modelId="{281404DC-9187-40D0-97FF-0D818AB2F366}" type="pres">
      <dgm:prSet presAssocID="{D74D097A-7206-4D6A-8D6E-A923AB420E95}" presName="node" presStyleLbl="vennNode1" presStyleIdx="6" presStyleCnt="10">
        <dgm:presLayoutVars>
          <dgm:bulletEnabled val="1"/>
        </dgm:presLayoutVars>
      </dgm:prSet>
      <dgm:spPr/>
    </dgm:pt>
    <dgm:pt modelId="{ADDA55F8-68B2-4192-A0FF-92D5AADED3EF}" type="pres">
      <dgm:prSet presAssocID="{25554638-F945-433E-8CB2-C5E67290A396}" presName="node" presStyleLbl="vennNode1" presStyleIdx="7" presStyleCnt="10">
        <dgm:presLayoutVars>
          <dgm:bulletEnabled val="1"/>
        </dgm:presLayoutVars>
      </dgm:prSet>
      <dgm:spPr/>
    </dgm:pt>
    <dgm:pt modelId="{68D8E666-A4BC-49C9-9193-F48DBF84BB6B}" type="pres">
      <dgm:prSet presAssocID="{65514349-6E86-492D-AE52-BDECF778D345}" presName="node" presStyleLbl="vennNode1" presStyleIdx="8" presStyleCnt="10">
        <dgm:presLayoutVars>
          <dgm:bulletEnabled val="1"/>
        </dgm:presLayoutVars>
      </dgm:prSet>
      <dgm:spPr/>
    </dgm:pt>
    <dgm:pt modelId="{32B55D38-2023-4C98-82BD-8CEDFD10705F}" type="pres">
      <dgm:prSet presAssocID="{369B0735-6149-450A-9BCB-6A2964DC18D3}" presName="node" presStyleLbl="vennNode1" presStyleIdx="9" presStyleCnt="10">
        <dgm:presLayoutVars>
          <dgm:bulletEnabled val="1"/>
        </dgm:presLayoutVars>
      </dgm:prSet>
      <dgm:spPr/>
    </dgm:pt>
  </dgm:ptLst>
  <dgm:cxnLst>
    <dgm:cxn modelId="{49602602-2F55-48B2-A2B2-AF9AB75568E0}" srcId="{3AEAB1B5-D9EF-4981-86BF-BCD6908D01E5}" destId="{25554638-F945-433E-8CB2-C5E67290A396}" srcOrd="6" destOrd="0" parTransId="{03AAF2B2-8D4E-4D7C-8F0D-98B044737E9F}" sibTransId="{CF5804E1-87A2-44DF-AE5F-825E27D96A8B}"/>
    <dgm:cxn modelId="{76783F61-67EF-4F78-BF97-9BF8CB5CED0A}" srcId="{3AEAB1B5-D9EF-4981-86BF-BCD6908D01E5}" destId="{6CDE4B7E-694A-4CC6-9380-C110FA4F3107}" srcOrd="3" destOrd="0" parTransId="{F6B9A79C-4C1D-4A52-B265-8E3F0143E45F}" sibTransId="{89616386-E022-453E-A834-B06CA95E8124}"/>
    <dgm:cxn modelId="{16CBEC61-89ED-4D59-A282-62F769E1908D}" srcId="{3AEAB1B5-D9EF-4981-86BF-BCD6908D01E5}" destId="{2885F644-5E9D-46B6-8CAF-6E5B22E43DBC}" srcOrd="0" destOrd="0" parTransId="{D533F1E8-9F58-46F3-B8A8-163A0327F5DA}" sibTransId="{08FEAE6E-9170-4490-9C95-2D5CA2D0B642}"/>
    <dgm:cxn modelId="{9EE03477-8930-4F7D-AAF4-D9C901C7FA03}" type="presOf" srcId="{3AEAB1B5-D9EF-4981-86BF-BCD6908D01E5}" destId="{23F30694-D224-4AFD-83D0-A9B26CD4AE63}" srcOrd="0" destOrd="0" presId="urn:microsoft.com/office/officeart/2005/8/layout/radial3"/>
    <dgm:cxn modelId="{12B26C7F-CA61-4F40-8BA0-66A3E6E7DCF0}" srcId="{3AEAB1B5-D9EF-4981-86BF-BCD6908D01E5}" destId="{369B0735-6149-450A-9BCB-6A2964DC18D3}" srcOrd="8" destOrd="0" parTransId="{84AF6784-2BA0-450D-8341-D81892AAA897}" sibTransId="{1C216C0F-D310-4B43-AC46-0875DC93D6B6}"/>
    <dgm:cxn modelId="{D16FC27F-26CF-49E6-BB61-9DCD56E3A476}" srcId="{3AEAB1B5-D9EF-4981-86BF-BCD6908D01E5}" destId="{66BFF05E-3F6D-4EED-9D30-10583093E473}" srcOrd="1" destOrd="0" parTransId="{C76D26A3-42A4-45FA-AE9E-872BDE3C951D}" sibTransId="{348C766C-48F1-4B0B-A06E-1091D883FBD8}"/>
    <dgm:cxn modelId="{2FF1A183-6CB5-43CC-8F11-299D5784FBF3}" srcId="{3AEAB1B5-D9EF-4981-86BF-BCD6908D01E5}" destId="{65514349-6E86-492D-AE52-BDECF778D345}" srcOrd="7" destOrd="0" parTransId="{9D13D754-8EFF-4461-87F5-0789000F4CA0}" sibTransId="{1C13DFA0-7027-4362-B1FB-F4C7A5444917}"/>
    <dgm:cxn modelId="{EAB41089-F315-4B8D-B7AC-5714AF51E9B3}" srcId="{3AEAB1B5-D9EF-4981-86BF-BCD6908D01E5}" destId="{6ADE78B8-6A90-409A-93EC-2E1018038D39}" srcOrd="2" destOrd="0" parTransId="{AE60744F-14AC-4F64-83C4-5205FA88679D}" sibTransId="{02410A3D-942F-454B-9780-587F226915E4}"/>
    <dgm:cxn modelId="{88FB1B89-2553-4EAA-99DF-5E5B0B404190}" type="presOf" srcId="{6CDE4B7E-694A-4CC6-9380-C110FA4F3107}" destId="{34B43685-141A-4461-AE6A-301BAC908C60}" srcOrd="0" destOrd="0" presId="urn:microsoft.com/office/officeart/2005/8/layout/radial3"/>
    <dgm:cxn modelId="{3003CA8A-6DE4-45F8-9E95-9DBBCD00E8BC}" srcId="{4080E6FE-75F8-455F-B00D-388A62CAD878}" destId="{3AEAB1B5-D9EF-4981-86BF-BCD6908D01E5}" srcOrd="0" destOrd="0" parTransId="{9B790053-042C-4178-B099-0AA1E213BC4B}" sibTransId="{DB173785-DEAA-40A6-91BF-CB61950A6CE4}"/>
    <dgm:cxn modelId="{D527AE9A-7BB9-4E10-A508-F823D8C489D0}" srcId="{3AEAB1B5-D9EF-4981-86BF-BCD6908D01E5}" destId="{D74D097A-7206-4D6A-8D6E-A923AB420E95}" srcOrd="5" destOrd="0" parTransId="{A57142E9-F6A0-4AF0-8C02-A76885714A5D}" sibTransId="{3A8BD741-66ED-49AE-BA0C-5557DF1FE861}"/>
    <dgm:cxn modelId="{BD5519AF-09E4-440A-9BFE-988528E88698}" type="presOf" srcId="{D74D097A-7206-4D6A-8D6E-A923AB420E95}" destId="{281404DC-9187-40D0-97FF-0D818AB2F366}" srcOrd="0" destOrd="0" presId="urn:microsoft.com/office/officeart/2005/8/layout/radial3"/>
    <dgm:cxn modelId="{AF971DB3-EEE9-4A9D-954B-59C68EB6A98A}" type="presOf" srcId="{A7E4F091-602A-4737-8CA1-3DFC1E61B9AF}" destId="{EEF973BF-B90E-4D0F-AC07-BB28F004C6A7}" srcOrd="0" destOrd="0" presId="urn:microsoft.com/office/officeart/2005/8/layout/radial3"/>
    <dgm:cxn modelId="{8191F8B5-047B-4ACB-927F-9C694E16DDCB}" type="presOf" srcId="{65514349-6E86-492D-AE52-BDECF778D345}" destId="{68D8E666-A4BC-49C9-9193-F48DBF84BB6B}" srcOrd="0" destOrd="0" presId="urn:microsoft.com/office/officeart/2005/8/layout/radial3"/>
    <dgm:cxn modelId="{B10F84B9-0FD7-4FCF-9672-1AE8EEBAEB48}" type="presOf" srcId="{25554638-F945-433E-8CB2-C5E67290A396}" destId="{ADDA55F8-68B2-4192-A0FF-92D5AADED3EF}" srcOrd="0" destOrd="0" presId="urn:microsoft.com/office/officeart/2005/8/layout/radial3"/>
    <dgm:cxn modelId="{16422BBA-81AC-45CB-9E77-077D6EBD64D8}" type="presOf" srcId="{369B0735-6149-450A-9BCB-6A2964DC18D3}" destId="{32B55D38-2023-4C98-82BD-8CEDFD10705F}" srcOrd="0" destOrd="0" presId="urn:microsoft.com/office/officeart/2005/8/layout/radial3"/>
    <dgm:cxn modelId="{929135D5-DEFC-46C5-A4EA-12DA9F9CA754}" type="presOf" srcId="{2885F644-5E9D-46B6-8CAF-6E5B22E43DBC}" destId="{581D9C24-D691-4644-99EB-4A6B1D74C269}" srcOrd="0" destOrd="0" presId="urn:microsoft.com/office/officeart/2005/8/layout/radial3"/>
    <dgm:cxn modelId="{E64822DD-F712-429B-B727-3A02EE06E13F}" type="presOf" srcId="{6ADE78B8-6A90-409A-93EC-2E1018038D39}" destId="{6E484F8A-3CF3-4AFF-9FB8-1AE41894B273}" srcOrd="0" destOrd="0" presId="urn:microsoft.com/office/officeart/2005/8/layout/radial3"/>
    <dgm:cxn modelId="{A7DB6ADF-7D33-4806-87D0-F12847C0E271}" type="presOf" srcId="{4080E6FE-75F8-455F-B00D-388A62CAD878}" destId="{96E931F0-5EFE-4E17-A815-1832C52507E3}" srcOrd="0" destOrd="0" presId="urn:microsoft.com/office/officeart/2005/8/layout/radial3"/>
    <dgm:cxn modelId="{AF2685DF-4E71-4D0F-9415-6CB502DCD77E}" srcId="{3AEAB1B5-D9EF-4981-86BF-BCD6908D01E5}" destId="{A7E4F091-602A-4737-8CA1-3DFC1E61B9AF}" srcOrd="4" destOrd="0" parTransId="{54791C53-C18A-486B-AD6A-B58EA3B2E4EC}" sibTransId="{6B2E87BA-09CD-44D4-A2CB-E7F84771F039}"/>
    <dgm:cxn modelId="{0047E1F0-65B3-4F3B-9730-B9171373FF2C}" type="presOf" srcId="{66BFF05E-3F6D-4EED-9D30-10583093E473}" destId="{00760FBC-BB29-4E8F-A3FA-0B8C20635B76}" srcOrd="0" destOrd="0" presId="urn:microsoft.com/office/officeart/2005/8/layout/radial3"/>
    <dgm:cxn modelId="{AC98B054-7092-4D8B-BD32-09C32F53D2EC}" type="presParOf" srcId="{96E931F0-5EFE-4E17-A815-1832C52507E3}" destId="{6A03509E-2D2C-4701-877A-3DD8C8C452B3}" srcOrd="0" destOrd="0" presId="urn:microsoft.com/office/officeart/2005/8/layout/radial3"/>
    <dgm:cxn modelId="{FF57B3A6-E339-464B-A608-BAA1E3CD2BB6}" type="presParOf" srcId="{6A03509E-2D2C-4701-877A-3DD8C8C452B3}" destId="{23F30694-D224-4AFD-83D0-A9B26CD4AE63}" srcOrd="0" destOrd="0" presId="urn:microsoft.com/office/officeart/2005/8/layout/radial3"/>
    <dgm:cxn modelId="{D58B5F47-DFB5-4FE4-A060-4178DC541561}" type="presParOf" srcId="{6A03509E-2D2C-4701-877A-3DD8C8C452B3}" destId="{581D9C24-D691-4644-99EB-4A6B1D74C269}" srcOrd="1" destOrd="0" presId="urn:microsoft.com/office/officeart/2005/8/layout/radial3"/>
    <dgm:cxn modelId="{56D9B212-8BC2-4948-86A6-CF8579B820C7}" type="presParOf" srcId="{6A03509E-2D2C-4701-877A-3DD8C8C452B3}" destId="{00760FBC-BB29-4E8F-A3FA-0B8C20635B76}" srcOrd="2" destOrd="0" presId="urn:microsoft.com/office/officeart/2005/8/layout/radial3"/>
    <dgm:cxn modelId="{D0C7A3AB-50F7-48AF-99CE-641AD33B2D0D}" type="presParOf" srcId="{6A03509E-2D2C-4701-877A-3DD8C8C452B3}" destId="{6E484F8A-3CF3-4AFF-9FB8-1AE41894B273}" srcOrd="3" destOrd="0" presId="urn:microsoft.com/office/officeart/2005/8/layout/radial3"/>
    <dgm:cxn modelId="{BE06B7FE-A648-498D-81D2-75F3B296AB16}" type="presParOf" srcId="{6A03509E-2D2C-4701-877A-3DD8C8C452B3}" destId="{34B43685-141A-4461-AE6A-301BAC908C60}" srcOrd="4" destOrd="0" presId="urn:microsoft.com/office/officeart/2005/8/layout/radial3"/>
    <dgm:cxn modelId="{32F88B08-7BD0-4127-9E14-7398407FFCE9}" type="presParOf" srcId="{6A03509E-2D2C-4701-877A-3DD8C8C452B3}" destId="{EEF973BF-B90E-4D0F-AC07-BB28F004C6A7}" srcOrd="5" destOrd="0" presId="urn:microsoft.com/office/officeart/2005/8/layout/radial3"/>
    <dgm:cxn modelId="{5AD81E39-7627-4175-B642-6A9D4809AD7F}" type="presParOf" srcId="{6A03509E-2D2C-4701-877A-3DD8C8C452B3}" destId="{281404DC-9187-40D0-97FF-0D818AB2F366}" srcOrd="6" destOrd="0" presId="urn:microsoft.com/office/officeart/2005/8/layout/radial3"/>
    <dgm:cxn modelId="{4162099C-ED6A-4DC2-90CD-57057E83C620}" type="presParOf" srcId="{6A03509E-2D2C-4701-877A-3DD8C8C452B3}" destId="{ADDA55F8-68B2-4192-A0FF-92D5AADED3EF}" srcOrd="7" destOrd="0" presId="urn:microsoft.com/office/officeart/2005/8/layout/radial3"/>
    <dgm:cxn modelId="{B05B0BCB-BCC2-45B0-8800-5DB2D7671FBB}" type="presParOf" srcId="{6A03509E-2D2C-4701-877A-3DD8C8C452B3}" destId="{68D8E666-A4BC-49C9-9193-F48DBF84BB6B}" srcOrd="8" destOrd="0" presId="urn:microsoft.com/office/officeart/2005/8/layout/radial3"/>
    <dgm:cxn modelId="{ECE4FD92-2D3E-4191-BC51-AF640C617D56}" type="presParOf" srcId="{6A03509E-2D2C-4701-877A-3DD8C8C452B3}" destId="{32B55D38-2023-4C98-82BD-8CEDFD10705F}" srcOrd="9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 коршења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kern="1200" dirty="0">
              <a:solidFill>
                <a:schemeClr val="bg1">
                  <a:lumMod val="5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градова. Примања од продаје финансијске имовине  представљају приливе по основу продаје домаћих акција и осталог капитала у корист нивоа градова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altLang="en-US" sz="1400" kern="1200" dirty="0"/>
            <a:t> </a:t>
          </a:r>
          <a:r>
            <a:rPr lang="sr-Cyrl-RS" altLang="en-US" sz="1400" kern="1200" dirty="0">
              <a:solidFill>
                <a:schemeClr val="bg1">
                  <a:lumMod val="50000"/>
                </a:schemeClr>
              </a:solidFill>
            </a:rPr>
            <a:t>Представљају вишак прихода буџета града који нису потрошени у претходној  буџетској години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723827" y="4858634"/>
        <a:ext cx="5779306" cy="534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40F709-AB07-42B9-B8EB-1B2E8746EE72}">
      <dsp:nvSpPr>
        <dsp:cNvPr id="0" name=""/>
        <dsp:cNvSpPr/>
      </dsp:nvSpPr>
      <dsp:spPr>
        <a:xfrm>
          <a:off x="2928081" y="1099281"/>
          <a:ext cx="2738561" cy="273856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800" kern="1200" dirty="0"/>
            <a:t>Укупно остварени буџетски приходи и примања динара</a:t>
          </a:r>
          <a:endParaRPr lang="en-US" sz="800" kern="1200" dirty="0"/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1.138.610.194,77</a:t>
          </a:r>
          <a:endParaRPr lang="sr-Latn-RS" sz="1400" kern="1200" dirty="0"/>
        </a:p>
      </dsp:txBody>
      <dsp:txXfrm>
        <a:off x="3329134" y="1500334"/>
        <a:ext cx="1936455" cy="1936455"/>
      </dsp:txXfrm>
    </dsp:sp>
    <dsp:sp modelId="{1E48DC28-EBDC-4BE0-9094-D51E4D1A8576}">
      <dsp:nvSpPr>
        <dsp:cNvPr id="0" name=""/>
        <dsp:cNvSpPr/>
      </dsp:nvSpPr>
      <dsp:spPr>
        <a:xfrm>
          <a:off x="3612722" y="488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Приходи од пореза </a:t>
          </a:r>
          <a:r>
            <a:rPr lang="en-US" sz="1000" kern="1200" dirty="0"/>
            <a:t>710.824.405,80</a:t>
          </a:r>
          <a:r>
            <a:rPr lang="sr-Cyrl-RS" sz="1000" kern="1200" dirty="0"/>
            <a:t> динара</a:t>
          </a:r>
          <a:endParaRPr lang="sr-Latn-RS" sz="1000" kern="1200" dirty="0"/>
        </a:p>
      </dsp:txBody>
      <dsp:txXfrm>
        <a:off x="3813248" y="201014"/>
        <a:ext cx="968228" cy="968228"/>
      </dsp:txXfrm>
    </dsp:sp>
    <dsp:sp modelId="{EB89CB60-213E-431F-B611-84321B4647B1}">
      <dsp:nvSpPr>
        <dsp:cNvPr id="0" name=""/>
        <dsp:cNvSpPr/>
      </dsp:nvSpPr>
      <dsp:spPr>
        <a:xfrm>
          <a:off x="5157220" y="892205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Дотације и трансфери</a:t>
          </a:r>
          <a:endParaRPr lang="en-US" sz="1000" kern="1200" dirty="0"/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333.582.312,51</a:t>
          </a:r>
          <a:r>
            <a:rPr lang="sr-Cyrl-RS" sz="1000" kern="1200" dirty="0"/>
            <a:t> динара</a:t>
          </a:r>
          <a:endParaRPr lang="sr-Latn-RS" sz="1000" kern="1200" dirty="0"/>
        </a:p>
      </dsp:txBody>
      <dsp:txXfrm>
        <a:off x="5357746" y="1092731"/>
        <a:ext cx="968228" cy="968228"/>
      </dsp:txXfrm>
    </dsp:sp>
    <dsp:sp modelId="{5E756D5E-9AFF-4693-AE03-CDC062CA5968}">
      <dsp:nvSpPr>
        <dsp:cNvPr id="0" name=""/>
        <dsp:cNvSpPr/>
      </dsp:nvSpPr>
      <dsp:spPr>
        <a:xfrm>
          <a:off x="5157220" y="2675638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Други приходи 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en-US" sz="1000" kern="1200" dirty="0">
              <a:solidFill>
                <a:schemeClr val="tx1"/>
              </a:solidFill>
            </a:rPr>
            <a:t>55.810.891,56 </a:t>
          </a:r>
          <a:r>
            <a:rPr lang="en-U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/>
            <a:t>динара</a:t>
          </a:r>
          <a:endParaRPr lang="sr-Latn-RS" sz="1000" kern="1200" dirty="0"/>
        </a:p>
      </dsp:txBody>
      <dsp:txXfrm>
        <a:off x="5357746" y="2876164"/>
        <a:ext cx="968228" cy="968228"/>
      </dsp:txXfrm>
    </dsp:sp>
    <dsp:sp modelId="{6E2D8596-3A8B-4B87-841E-D772DEAFF40C}">
      <dsp:nvSpPr>
        <dsp:cNvPr id="0" name=""/>
        <dsp:cNvSpPr/>
      </dsp:nvSpPr>
      <dsp:spPr>
        <a:xfrm>
          <a:off x="3612722" y="3567355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Примања од продаје нефинансијеске имовине 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en-US" sz="1000" kern="1200" dirty="0">
              <a:solidFill>
                <a:schemeClr val="tx1"/>
              </a:solidFill>
            </a:rPr>
            <a:t>38.392.584,90 </a:t>
          </a:r>
          <a:r>
            <a:rPr lang="sr-Cyrl-RS" sz="1000" kern="1200" dirty="0"/>
            <a:t>динара</a:t>
          </a:r>
          <a:endParaRPr lang="sr-Latn-RS" sz="1000" kern="1200" dirty="0"/>
        </a:p>
      </dsp:txBody>
      <dsp:txXfrm>
        <a:off x="3813248" y="3767881"/>
        <a:ext cx="968228" cy="968228"/>
      </dsp:txXfrm>
    </dsp:sp>
    <dsp:sp modelId="{D87C8F6A-22E8-4CA1-A551-C282CE3CC8A2}">
      <dsp:nvSpPr>
        <dsp:cNvPr id="0" name=""/>
        <dsp:cNvSpPr/>
      </dsp:nvSpPr>
      <dsp:spPr>
        <a:xfrm>
          <a:off x="2037162" y="2702702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Примања од продаје финансијске имовине </a:t>
          </a:r>
          <a:r>
            <a:rPr lang="en-US" sz="1000" kern="1200" dirty="0"/>
            <a:t>0,00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/>
            <a:t>динара</a:t>
          </a:r>
          <a:endParaRPr lang="sr-Latn-RS" sz="1000" kern="1200" dirty="0"/>
        </a:p>
      </dsp:txBody>
      <dsp:txXfrm>
        <a:off x="2237688" y="2903228"/>
        <a:ext cx="968228" cy="968228"/>
      </dsp:txXfrm>
    </dsp:sp>
    <dsp:sp modelId="{4EA1A295-1EDC-4064-B557-66F8000DB0EC}">
      <dsp:nvSpPr>
        <dsp:cNvPr id="0" name=""/>
        <dsp:cNvSpPr/>
      </dsp:nvSpPr>
      <dsp:spPr>
        <a:xfrm>
          <a:off x="2068223" y="892205"/>
          <a:ext cx="1369280" cy="136928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Меморандумске ставке</a:t>
          </a:r>
          <a:r>
            <a:rPr lang="en-US" sz="1000" kern="1200" dirty="0"/>
            <a:t> 0,00</a:t>
          </a:r>
          <a:r>
            <a:rPr lang="sr-Cyrl-RS" sz="1000" kern="1200" dirty="0"/>
            <a:t> 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/>
            <a:t>динара</a:t>
          </a:r>
          <a:endParaRPr lang="sr-Latn-RS" sz="1000" kern="1200" dirty="0"/>
        </a:p>
      </dsp:txBody>
      <dsp:txXfrm>
        <a:off x="2268749" y="1092731"/>
        <a:ext cx="968228" cy="9682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168686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Расходи за запослене</a:t>
          </a:r>
          <a:endParaRPr lang="en-US" sz="1500" b="1" kern="1200" dirty="0"/>
        </a:p>
      </dsp:txBody>
      <dsp:txXfrm>
        <a:off x="0" y="168686"/>
        <a:ext cx="2055390" cy="297000"/>
      </dsp:txXfrm>
    </dsp:sp>
    <dsp:sp modelId="{02385D1D-92EB-445D-B736-940004751C79}">
      <dsp:nvSpPr>
        <dsp:cNvPr id="0" name=""/>
        <dsp:cNvSpPr/>
      </dsp:nvSpPr>
      <dsp:spPr>
        <a:xfrm>
          <a:off x="2055390" y="66593"/>
          <a:ext cx="411078" cy="501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66593"/>
          <a:ext cx="5590663" cy="501187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66593"/>
        <a:ext cx="5590663" cy="501187"/>
      </dsp:txXfrm>
    </dsp:sp>
    <dsp:sp modelId="{F40D94EA-52E0-4740-A924-EAF350BDF213}">
      <dsp:nvSpPr>
        <dsp:cNvPr id="0" name=""/>
        <dsp:cNvSpPr/>
      </dsp:nvSpPr>
      <dsp:spPr>
        <a:xfrm>
          <a:off x="0" y="723584"/>
          <a:ext cx="2055390" cy="501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Коришћење роба и услуга </a:t>
          </a:r>
          <a:endParaRPr lang="en-US" sz="1500" kern="1200" dirty="0"/>
        </a:p>
      </dsp:txBody>
      <dsp:txXfrm>
        <a:off x="0" y="723584"/>
        <a:ext cx="2055390" cy="501187"/>
      </dsp:txXfrm>
    </dsp:sp>
    <dsp:sp modelId="{0E930D30-96BC-4D43-B65A-EE88C46DBE48}">
      <dsp:nvSpPr>
        <dsp:cNvPr id="0" name=""/>
        <dsp:cNvSpPr/>
      </dsp:nvSpPr>
      <dsp:spPr>
        <a:xfrm>
          <a:off x="2055390" y="621780"/>
          <a:ext cx="411078" cy="704794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21780"/>
          <a:ext cx="5590663" cy="704794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21780"/>
        <a:ext cx="5590663" cy="704794"/>
      </dsp:txXfrm>
    </dsp:sp>
    <dsp:sp modelId="{CCB8139E-CA19-491D-9FCD-6BF28923C725}">
      <dsp:nvSpPr>
        <dsp:cNvPr id="0" name=""/>
        <dsp:cNvSpPr/>
      </dsp:nvSpPr>
      <dsp:spPr>
        <a:xfrm>
          <a:off x="0" y="1677575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Дотације и трансфери</a:t>
          </a:r>
          <a:endParaRPr lang="en-US" sz="1500" b="1" kern="1200" dirty="0"/>
        </a:p>
      </dsp:txBody>
      <dsp:txXfrm>
        <a:off x="0" y="1677575"/>
        <a:ext cx="2055390" cy="297000"/>
      </dsp:txXfrm>
    </dsp:sp>
    <dsp:sp modelId="{14D1633C-A097-4A5A-8269-B04E98857E56}">
      <dsp:nvSpPr>
        <dsp:cNvPr id="0" name=""/>
        <dsp:cNvSpPr/>
      </dsp:nvSpPr>
      <dsp:spPr>
        <a:xfrm>
          <a:off x="2055390" y="1380575"/>
          <a:ext cx="411078" cy="8910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380575"/>
          <a:ext cx="5590663" cy="891000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централног/покрајинског нивоа</a:t>
          </a:r>
          <a:r>
            <a:rPr lang="sr-Cyrl-RS" sz="1400" kern="1200" dirty="0"/>
            <a:t> 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380575"/>
        <a:ext cx="5590663" cy="891000"/>
      </dsp:txXfrm>
    </dsp:sp>
    <dsp:sp modelId="{9312B733-3AEB-49F6-8245-08553BA2949B}">
      <dsp:nvSpPr>
        <dsp:cNvPr id="0" name=""/>
        <dsp:cNvSpPr/>
      </dsp:nvSpPr>
      <dsp:spPr>
        <a:xfrm>
          <a:off x="0" y="2427669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Остали расходи</a:t>
          </a:r>
          <a:endParaRPr lang="en-US" sz="1500" b="1" kern="1200" dirty="0"/>
        </a:p>
      </dsp:txBody>
      <dsp:txXfrm>
        <a:off x="0" y="2427669"/>
        <a:ext cx="2055390" cy="297000"/>
      </dsp:txXfrm>
    </dsp:sp>
    <dsp:sp modelId="{435AB433-2559-485A-A03D-C32F36288071}">
      <dsp:nvSpPr>
        <dsp:cNvPr id="0" name=""/>
        <dsp:cNvSpPr/>
      </dsp:nvSpPr>
      <dsp:spPr>
        <a:xfrm>
          <a:off x="2055390" y="2325575"/>
          <a:ext cx="411078" cy="501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325575"/>
          <a:ext cx="5590663" cy="50118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1" kern="1200" dirty="0">
              <a:solidFill>
                <a:schemeClr val="bg1">
                  <a:lumMod val="50000"/>
                </a:schemeClr>
              </a:solidFill>
            </a:rPr>
            <a:t>Остали расходи </a:t>
          </a:r>
          <a:r>
            <a:rPr lang="sr-Cyrl-RS" sz="1400" kern="1200" dirty="0">
              <a:solidFill>
                <a:schemeClr val="bg1">
                  <a:lumMod val="50000"/>
                </a:schemeClr>
              </a:solidFill>
            </a:rPr>
            <a:t>обухватају дотације невладиним организацијама, порезе, таксе, новчане казне.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630900" y="2325575"/>
        <a:ext cx="5590663" cy="501187"/>
      </dsp:txXfrm>
    </dsp:sp>
    <dsp:sp modelId="{EFAACCF6-3A6A-4536-89B0-F0A7C44F6BE1}">
      <dsp:nvSpPr>
        <dsp:cNvPr id="0" name=""/>
        <dsp:cNvSpPr/>
      </dsp:nvSpPr>
      <dsp:spPr>
        <a:xfrm>
          <a:off x="0" y="2982856"/>
          <a:ext cx="205740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Субвенције</a:t>
          </a:r>
          <a:endParaRPr lang="en-US" sz="1500" b="1" kern="1200" dirty="0"/>
        </a:p>
      </dsp:txBody>
      <dsp:txXfrm>
        <a:off x="0" y="2982856"/>
        <a:ext cx="2057400" cy="297000"/>
      </dsp:txXfrm>
    </dsp:sp>
    <dsp:sp modelId="{6497CA82-45EE-4BD1-AEB4-CC3961FBFB74}">
      <dsp:nvSpPr>
        <dsp:cNvPr id="0" name=""/>
        <dsp:cNvSpPr/>
      </dsp:nvSpPr>
      <dsp:spPr>
        <a:xfrm>
          <a:off x="2057399" y="2880762"/>
          <a:ext cx="411480" cy="501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880762"/>
          <a:ext cx="5596128" cy="501187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880762"/>
        <a:ext cx="5596128" cy="501187"/>
      </dsp:txXfrm>
    </dsp:sp>
    <dsp:sp modelId="{939B76D1-BB33-4E50-9ECD-839FB5787B95}">
      <dsp:nvSpPr>
        <dsp:cNvPr id="0" name=""/>
        <dsp:cNvSpPr/>
      </dsp:nvSpPr>
      <dsp:spPr>
        <a:xfrm>
          <a:off x="0" y="3538044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Социјална заштита</a:t>
          </a:r>
          <a:endParaRPr lang="en-US" sz="1500" b="1" kern="1200" dirty="0"/>
        </a:p>
      </dsp:txBody>
      <dsp:txXfrm>
        <a:off x="0" y="3538044"/>
        <a:ext cx="2055390" cy="297000"/>
      </dsp:txXfrm>
    </dsp:sp>
    <dsp:sp modelId="{7845F59F-6101-48DE-ABCC-EC5351843F5B}">
      <dsp:nvSpPr>
        <dsp:cNvPr id="0" name=""/>
        <dsp:cNvSpPr/>
      </dsp:nvSpPr>
      <dsp:spPr>
        <a:xfrm>
          <a:off x="2055390" y="3435950"/>
          <a:ext cx="411078" cy="501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435950"/>
          <a:ext cx="5590663" cy="50118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435950"/>
        <a:ext cx="5590663" cy="501187"/>
      </dsp:txXfrm>
    </dsp:sp>
    <dsp:sp modelId="{B471A916-B6F4-4017-A447-E2C98CEE19B9}">
      <dsp:nvSpPr>
        <dsp:cNvPr id="0" name=""/>
        <dsp:cNvSpPr/>
      </dsp:nvSpPr>
      <dsp:spPr>
        <a:xfrm>
          <a:off x="0" y="4213887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Буџетска резерва</a:t>
          </a:r>
          <a:endParaRPr lang="en-US" sz="1500" b="1" kern="1200" dirty="0"/>
        </a:p>
      </dsp:txBody>
      <dsp:txXfrm>
        <a:off x="0" y="4213887"/>
        <a:ext cx="2055390" cy="297000"/>
      </dsp:txXfrm>
    </dsp:sp>
    <dsp:sp modelId="{7F976215-9D17-4223-A92A-D3302071B429}">
      <dsp:nvSpPr>
        <dsp:cNvPr id="0" name=""/>
        <dsp:cNvSpPr/>
      </dsp:nvSpPr>
      <dsp:spPr>
        <a:xfrm>
          <a:off x="2055390" y="3991137"/>
          <a:ext cx="411078" cy="7425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991137"/>
          <a:ext cx="5590663" cy="7425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500" b="1" kern="1200" dirty="0">
              <a:solidFill>
                <a:schemeClr val="bg1">
                  <a:lumMod val="50000"/>
                </a:schemeClr>
              </a:solidFill>
            </a:rPr>
            <a:t>Буџетска резерва </a:t>
          </a:r>
          <a:r>
            <a:rPr lang="sr-Cyrl-RS" sz="1500" kern="1200" dirty="0">
              <a:solidFill>
                <a:schemeClr val="bg1">
                  <a:lumMod val="50000"/>
                </a:schemeClr>
              </a:solidFill>
            </a:rPr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5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630900" y="3991137"/>
        <a:ext cx="5590663" cy="742500"/>
      </dsp:txXfrm>
    </dsp:sp>
    <dsp:sp modelId="{320B77C6-F8A0-4CEB-8B55-79E4A1BAF9E9}">
      <dsp:nvSpPr>
        <dsp:cNvPr id="0" name=""/>
        <dsp:cNvSpPr/>
      </dsp:nvSpPr>
      <dsp:spPr>
        <a:xfrm>
          <a:off x="0" y="5010387"/>
          <a:ext cx="2055390" cy="29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38100" rIns="106680" bIns="3810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500" b="1" kern="1200" dirty="0"/>
            <a:t>Капитални издаци</a:t>
          </a:r>
          <a:endParaRPr lang="en-US" sz="1500" b="1" kern="1200" dirty="0"/>
        </a:p>
      </dsp:txBody>
      <dsp:txXfrm>
        <a:off x="0" y="5010387"/>
        <a:ext cx="2055390" cy="297000"/>
      </dsp:txXfrm>
    </dsp:sp>
    <dsp:sp modelId="{803A06C6-F698-48F4-A91D-0B2B17EECBA4}">
      <dsp:nvSpPr>
        <dsp:cNvPr id="0" name=""/>
        <dsp:cNvSpPr/>
      </dsp:nvSpPr>
      <dsp:spPr>
        <a:xfrm>
          <a:off x="2055390" y="4787637"/>
          <a:ext cx="411078" cy="7425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87637"/>
          <a:ext cx="5590663" cy="7425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r-Cyrl-RS" sz="1500" b="1" kern="1200" dirty="0"/>
            <a:t>Капитални издаци </a:t>
          </a:r>
          <a:r>
            <a:rPr lang="sr-Cyrl-RS" sz="15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500" kern="1200" dirty="0"/>
        </a:p>
      </dsp:txBody>
      <dsp:txXfrm>
        <a:off x="2630900" y="4787637"/>
        <a:ext cx="5590663" cy="742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30694-D224-4AFD-83D0-A9B26CD4AE63}">
      <dsp:nvSpPr>
        <dsp:cNvPr id="0" name=""/>
        <dsp:cNvSpPr/>
      </dsp:nvSpPr>
      <dsp:spPr>
        <a:xfrm>
          <a:off x="2913617" y="1139206"/>
          <a:ext cx="2767489" cy="27674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2200" kern="1200" dirty="0"/>
            <a:t>Укупно извршени расходи и издаци износе </a:t>
          </a:r>
          <a:r>
            <a:rPr lang="en-US" sz="2200" kern="1200" dirty="0"/>
            <a:t>969.035.607,23</a:t>
          </a:r>
          <a:r>
            <a:rPr lang="sr-Cyrl-RS" sz="2200" kern="1200" dirty="0"/>
            <a:t> динара</a:t>
          </a:r>
          <a:endParaRPr lang="sr-Latn-RS" sz="2200" kern="1200" dirty="0"/>
        </a:p>
      </dsp:txBody>
      <dsp:txXfrm>
        <a:off x="3318906" y="1544495"/>
        <a:ext cx="1956911" cy="1956911"/>
      </dsp:txXfrm>
    </dsp:sp>
    <dsp:sp modelId="{581D9C24-D691-4644-99EB-4A6B1D74C269}">
      <dsp:nvSpPr>
        <dsp:cNvPr id="0" name=""/>
        <dsp:cNvSpPr/>
      </dsp:nvSpPr>
      <dsp:spPr>
        <a:xfrm>
          <a:off x="3605490" y="27364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900" kern="1200" dirty="0"/>
            <a:t>Расходи за </a:t>
          </a:r>
          <a:r>
            <a:rPr lang="sr-Cyrl-RS" sz="1000" kern="1200" dirty="0"/>
            <a:t>запослене</a:t>
          </a:r>
          <a:r>
            <a:rPr lang="sr-Cyrl-RS" sz="900" kern="1200" dirty="0"/>
            <a:t> </a:t>
          </a:r>
          <a:r>
            <a:rPr lang="en-US" sz="900" kern="1200" dirty="0"/>
            <a:t>265.697.567,79</a:t>
          </a:r>
          <a:r>
            <a:rPr lang="sr-Cyrl-RS" sz="900" kern="1200" dirty="0"/>
            <a:t>динара</a:t>
          </a:r>
          <a:endParaRPr lang="sr-Latn-RS" sz="900" kern="1200" dirty="0"/>
        </a:p>
      </dsp:txBody>
      <dsp:txXfrm>
        <a:off x="3808135" y="230009"/>
        <a:ext cx="978454" cy="978454"/>
      </dsp:txXfrm>
    </dsp:sp>
    <dsp:sp modelId="{00760FBC-BB29-4E8F-A3FA-0B8C20635B76}">
      <dsp:nvSpPr>
        <dsp:cNvPr id="0" name=""/>
        <dsp:cNvSpPr/>
      </dsp:nvSpPr>
      <dsp:spPr>
        <a:xfrm>
          <a:off x="4764895" y="449353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Коришћење роба и услуга</a:t>
          </a:r>
          <a:r>
            <a:rPr lang="en-US" sz="1100" kern="1200" dirty="0"/>
            <a:t> 322.914.356,63</a:t>
          </a:r>
          <a:r>
            <a:rPr lang="sr-Cyrl-RS" sz="1100" kern="1200" dirty="0"/>
            <a:t> динара</a:t>
          </a:r>
          <a:endParaRPr lang="sr-Latn-RS" sz="1100" kern="1200" dirty="0"/>
        </a:p>
      </dsp:txBody>
      <dsp:txXfrm>
        <a:off x="4967540" y="651998"/>
        <a:ext cx="978454" cy="978454"/>
      </dsp:txXfrm>
    </dsp:sp>
    <dsp:sp modelId="{6E484F8A-3CF3-4AFF-9FB8-1AE41894B273}">
      <dsp:nvSpPr>
        <dsp:cNvPr id="0" name=""/>
        <dsp:cNvSpPr/>
      </dsp:nvSpPr>
      <dsp:spPr>
        <a:xfrm>
          <a:off x="5381801" y="1517866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Отплата камата </a:t>
          </a:r>
          <a:r>
            <a:rPr lang="en-US" sz="1100" kern="1200" dirty="0"/>
            <a:t>7.441,29</a:t>
          </a:r>
          <a:r>
            <a:rPr lang="sr-Cyrl-RS" sz="1100" kern="1200" dirty="0"/>
            <a:t> динара </a:t>
          </a:r>
          <a:endParaRPr lang="sr-Latn-RS" sz="1100" kern="1200" dirty="0"/>
        </a:p>
      </dsp:txBody>
      <dsp:txXfrm>
        <a:off x="5584446" y="1720511"/>
        <a:ext cx="978454" cy="978454"/>
      </dsp:txXfrm>
    </dsp:sp>
    <dsp:sp modelId="{34B43685-141A-4461-AE6A-301BAC908C60}">
      <dsp:nvSpPr>
        <dsp:cNvPr id="0" name=""/>
        <dsp:cNvSpPr/>
      </dsp:nvSpPr>
      <dsp:spPr>
        <a:xfrm>
          <a:off x="5167552" y="2732935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Субвенције</a:t>
          </a:r>
          <a:r>
            <a:rPr lang="en-US" sz="1100" kern="1200" dirty="0"/>
            <a:t> 18.762.189,16</a:t>
          </a:r>
          <a:r>
            <a:rPr lang="sr-Cyrl-RS" sz="1100" kern="1200" dirty="0"/>
            <a:t> динара</a:t>
          </a:r>
          <a:endParaRPr lang="sr-Latn-RS" sz="1100" kern="1200" dirty="0"/>
        </a:p>
      </dsp:txBody>
      <dsp:txXfrm>
        <a:off x="5370197" y="2935580"/>
        <a:ext cx="978454" cy="978454"/>
      </dsp:txXfrm>
    </dsp:sp>
    <dsp:sp modelId="{EEF973BF-B90E-4D0F-AC07-BB28F004C6A7}">
      <dsp:nvSpPr>
        <dsp:cNvPr id="0" name=""/>
        <dsp:cNvSpPr/>
      </dsp:nvSpPr>
      <dsp:spPr>
        <a:xfrm>
          <a:off x="4222396" y="3526015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Донације, дотације и трансфери </a:t>
          </a:r>
          <a:r>
            <a:rPr lang="en-US" sz="1100" kern="1200" dirty="0"/>
            <a:t>134.115.592,41</a:t>
          </a:r>
          <a:r>
            <a:rPr lang="sr-Cyrl-RS" sz="1100" kern="1200" dirty="0"/>
            <a:t> динара</a:t>
          </a:r>
          <a:endParaRPr lang="sr-Latn-RS" sz="1100" kern="1200" dirty="0"/>
        </a:p>
      </dsp:txBody>
      <dsp:txXfrm>
        <a:off x="4425041" y="3728660"/>
        <a:ext cx="978454" cy="978454"/>
      </dsp:txXfrm>
    </dsp:sp>
    <dsp:sp modelId="{281404DC-9187-40D0-97FF-0D818AB2F366}">
      <dsp:nvSpPr>
        <dsp:cNvPr id="0" name=""/>
        <dsp:cNvSpPr/>
      </dsp:nvSpPr>
      <dsp:spPr>
        <a:xfrm>
          <a:off x="2988583" y="3526015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Социјално осигурање и социјална заштита </a:t>
          </a:r>
          <a:r>
            <a:rPr lang="en-US" sz="1100" kern="1200" dirty="0"/>
            <a:t>38.675.529,16</a:t>
          </a:r>
          <a:r>
            <a:rPr lang="sr-Cyrl-RS" sz="1100" kern="1200" dirty="0"/>
            <a:t> динара</a:t>
          </a:r>
          <a:endParaRPr lang="sr-Latn-RS" sz="1100" kern="1200" dirty="0"/>
        </a:p>
      </dsp:txBody>
      <dsp:txXfrm>
        <a:off x="3191228" y="3728660"/>
        <a:ext cx="978454" cy="978454"/>
      </dsp:txXfrm>
    </dsp:sp>
    <dsp:sp modelId="{ADDA55F8-68B2-4192-A0FF-92D5AADED3EF}">
      <dsp:nvSpPr>
        <dsp:cNvPr id="0" name=""/>
        <dsp:cNvSpPr/>
      </dsp:nvSpPr>
      <dsp:spPr>
        <a:xfrm>
          <a:off x="2043427" y="2732935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Остали расходи </a:t>
          </a:r>
          <a:r>
            <a:rPr lang="en-US" sz="1100" kern="1200" dirty="0"/>
            <a:t>60.723.276,79</a:t>
          </a:r>
          <a:r>
            <a:rPr lang="sr-Cyrl-RS" sz="1100" kern="1200" dirty="0"/>
            <a:t> динара</a:t>
          </a:r>
          <a:endParaRPr lang="sr-Latn-RS" sz="1100" kern="1200" dirty="0"/>
        </a:p>
      </dsp:txBody>
      <dsp:txXfrm>
        <a:off x="2246072" y="2935580"/>
        <a:ext cx="978454" cy="978454"/>
      </dsp:txXfrm>
    </dsp:sp>
    <dsp:sp modelId="{68D8E666-A4BC-49C9-9193-F48DBF84BB6B}">
      <dsp:nvSpPr>
        <dsp:cNvPr id="0" name=""/>
        <dsp:cNvSpPr/>
      </dsp:nvSpPr>
      <dsp:spPr>
        <a:xfrm>
          <a:off x="1829178" y="1517866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000" kern="1200" dirty="0"/>
            <a:t>Капитални издаци </a:t>
          </a:r>
          <a:r>
            <a:rPr lang="en-US" sz="1000" kern="1200" dirty="0"/>
            <a:t>128.139.654,00 </a:t>
          </a:r>
          <a:r>
            <a:rPr lang="sr-Cyrl-RS" sz="1000" kern="1200" dirty="0"/>
            <a:t>динара</a:t>
          </a:r>
          <a:endParaRPr lang="sr-Latn-RS" sz="1000" kern="1200" dirty="0"/>
        </a:p>
      </dsp:txBody>
      <dsp:txXfrm>
        <a:off x="2031823" y="1720511"/>
        <a:ext cx="978454" cy="978454"/>
      </dsp:txXfrm>
    </dsp:sp>
    <dsp:sp modelId="{32B55D38-2023-4C98-82BD-8CEDFD10705F}">
      <dsp:nvSpPr>
        <dsp:cNvPr id="0" name=""/>
        <dsp:cNvSpPr/>
      </dsp:nvSpPr>
      <dsp:spPr>
        <a:xfrm>
          <a:off x="2446084" y="449353"/>
          <a:ext cx="1383744" cy="138374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r-Cyrl-RS" sz="1100" kern="1200" dirty="0"/>
            <a:t>Издаци за отплату главнице </a:t>
          </a:r>
          <a:r>
            <a:rPr lang="en-US" sz="1100" kern="1200" dirty="0"/>
            <a:t>0,00</a:t>
          </a:r>
          <a:r>
            <a:rPr lang="sr-Cyrl-RS" sz="1100" kern="1200" dirty="0">
              <a:solidFill>
                <a:srgbClr val="FF0000"/>
              </a:solidFill>
            </a:rPr>
            <a:t> </a:t>
          </a:r>
          <a:r>
            <a:rPr lang="sr-Cyrl-RS" sz="1100" kern="1200" dirty="0"/>
            <a:t>динара</a:t>
          </a:r>
          <a:endParaRPr lang="sr-Latn-RS" sz="1100" kern="1200" dirty="0"/>
        </a:p>
      </dsp:txBody>
      <dsp:txXfrm>
        <a:off x="2648729" y="651998"/>
        <a:ext cx="978454" cy="9784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143000" y="1122480"/>
            <a:ext cx="6857640" cy="2387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685800">
              <a:lnSpc>
                <a:spcPct val="90000"/>
              </a:lnSpc>
              <a:buNone/>
              <a:defRPr lang="en-US" sz="45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ctr" defTabSz="685800">
              <a:lnSpc>
                <a:spcPct val="90000"/>
              </a:lnSpc>
              <a:buNone/>
            </a:pPr>
            <a:r>
              <a:rPr lang="en-US" sz="45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45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F624733-F464-4F56-84B1-98766B533628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F62542D-25DB-4FE9-9219-5D3F47C9CDF5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543720" y="365040"/>
            <a:ext cx="1971360" cy="58114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 vert="eaVert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28560" y="365040"/>
            <a:ext cx="5800320" cy="58114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961F2F1-D62E-45BE-84AE-7FBAAF648BCD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1_Title and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dt" idx="10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ftr" idx="11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sldNum" idx="12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5B245D0-2988-40D9-B011-F4EF91970F21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body"/>
          </p:nvPr>
        </p:nvSpPr>
        <p:spPr>
          <a:xfrm>
            <a:off x="274320" y="129852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ustom Layou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dt" idx="13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ftr" idx="14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sldNum" idx="15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BB1F52B9-587B-4DB0-B290-1F5829E73508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  <a:lvl6pPr lvl="5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6pPr>
            <a:lvl7pPr lvl="6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7pPr>
          </a:lstStyle>
          <a:p>
            <a:pPr marL="432000" indent="-324000" algn="l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64000" lvl="1" indent="-324000" algn="l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96000" lvl="2" indent="-288000" algn="l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28000" lvl="3" indent="-216000" algn="l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160000" lvl="4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592000" lvl="5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3024000" lvl="6" indent="-216000" algn="l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dt" idx="16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ftr" idx="17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sldNum" idx="18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098F01A-D582-450E-A54D-2F0716A79415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23880" y="1709640"/>
            <a:ext cx="7886520" cy="2852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45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45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45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23880" y="4589640"/>
            <a:ext cx="7886520" cy="1499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  <a:defRPr lang="en-US" sz="18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Edit Master text styles</a:t>
            </a:r>
            <a:endParaRPr lang="en-US" sz="1800" b="0" u="none" strike="noStrike">
              <a:solidFill>
                <a:schemeClr val="dk1">
                  <a:tint val="7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dt" idx="19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ftr" idx="20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sldNum" idx="21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F5B3AEB-BE8A-40FF-A58F-DFA77A3195A5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dt" idx="22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ftr" idx="23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sldNum" idx="24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A8546E9-B0A7-4122-AD6E-386A367F1F8A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3000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30000" y="1681200"/>
            <a:ext cx="3867840" cy="82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  <a:defRPr lang="en-US" sz="18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30000" y="2505240"/>
            <a:ext cx="3867840" cy="3684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4629240" y="1681200"/>
            <a:ext cx="3886920" cy="82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  <a:defRPr lang="en-US" sz="18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body"/>
          </p:nvPr>
        </p:nvSpPr>
        <p:spPr>
          <a:xfrm>
            <a:off x="4629240" y="2505240"/>
            <a:ext cx="3886920" cy="3684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35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35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dt" idx="25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8" name="PlaceHolder 7"/>
          <p:cNvSpPr>
            <a:spLocks noGrp="1"/>
          </p:cNvSpPr>
          <p:nvPr>
            <p:ph type="ftr" idx="26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9" name="PlaceHolder 8"/>
          <p:cNvSpPr>
            <a:spLocks noGrp="1"/>
          </p:cNvSpPr>
          <p:nvPr>
            <p:ph type="sldNum" idx="27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FB867DD-8707-4DC0-A23B-BFF7C6E1B6AC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dt" idx="28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ftr" idx="29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sldNum" idx="30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B916303-4F01-443D-820A-8F9F2BD351A1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dt" idx="31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ftr" idx="32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sldNum" idx="33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0224E1F-CC0E-45EF-89E9-B381B3F72B67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  <a:def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514440" lvl="1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57160" lvl="2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00240" lvl="3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542960" lvl="4" indent="-171360" algn="l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en-US" sz="15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dt" idx="34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1" name="PlaceHolder 5"/>
          <p:cNvSpPr>
            <a:spLocks noGrp="1"/>
          </p:cNvSpPr>
          <p:nvPr>
            <p:ph type="ftr" idx="35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2" name="PlaceHolder 6"/>
          <p:cNvSpPr>
            <a:spLocks noGrp="1"/>
          </p:cNvSpPr>
          <p:nvPr>
            <p:ph type="sldNum" idx="36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02A9895-680A-46DA-A2C9-BCD057FA7F2E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685800">
              <a:lnSpc>
                <a:spcPct val="90000"/>
              </a:lnSpc>
              <a:buNone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 Light"/>
              </a:defRPr>
            </a:lvl1pPr>
          </a:lstStyle>
          <a:p>
            <a:pPr indent="0" algn="l" defTabSz="685800">
              <a:lnSpc>
                <a:spcPct val="90000"/>
              </a:lnSpc>
              <a:buNone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Click to edit Master title style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6858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6858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6858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  <a:lvl6pPr lvl="5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6pPr>
            <a:lvl7pPr lvl="6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7pPr>
          </a:lstStyle>
          <a:p>
            <a:pPr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343080" lvl="1" algn="l" defTabSz="6858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685800" lvl="2" algn="l" defTabSz="6858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28880" lvl="3" algn="l" defTabSz="6858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371600" lvl="4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4680" lvl="5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6" algn="l" defTabSz="6858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Edit Master text styles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dt" idx="37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914400">
              <a:lnSpc>
                <a:spcPct val="100000"/>
              </a:lnSpc>
              <a:buNone/>
            </a:pPr>
            <a:r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7" name="PlaceHolder 5"/>
          <p:cNvSpPr>
            <a:spLocks noGrp="1"/>
          </p:cNvSpPr>
          <p:nvPr>
            <p:ph type="ftr" idx="38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8" name="PlaceHolder 6"/>
          <p:cNvSpPr>
            <a:spLocks noGrp="1"/>
          </p:cNvSpPr>
          <p:nvPr>
            <p:ph type="sldNum" idx="39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CB8679D-6FC8-4227-BD29-94D8089BA4CB}" type="slidenum">
              <a:rPr lang="en-US" sz="9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9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slideLayout" Target="../slideLayouts/slideLayout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chart" Target="../charts/chart2.xml"/><Relationship Id="rId3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chart" Target="../charts/chart3.xml"/><Relationship Id="rId2" Type="http://schemas.openxmlformats.org/officeDocument/2006/relationships/chart" Target="../charts/chart4.xml"/><Relationship Id="rId3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diagramData" Target="../diagrams/data3.xml"/><Relationship Id="rId2" Type="http://schemas.openxmlformats.org/officeDocument/2006/relationships/diagramLayout" Target="../diagrams/layout3.xml"/><Relationship Id="rId3" Type="http://schemas.openxmlformats.org/officeDocument/2006/relationships/diagramQuickStyle" Target="../diagrams/quickStyle3.xml"/><Relationship Id="rId4" Type="http://schemas.openxmlformats.org/officeDocument/2006/relationships/diagramColors" Target="../diagrams/colors3.xml"/><Relationship Id="rId5" Type="http://schemas.microsoft.com/office/2007/relationships/diagramDrawing" Target="../diagrams/drawing3.xml"/><Relationship Id="rId6" Type="http://schemas.openxmlformats.org/officeDocument/2006/relationships/slideLayout" Target="../slideLayouts/slideLayout8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diagramData" Target="../diagrams/data4.xml"/><Relationship Id="rId2" Type="http://schemas.openxmlformats.org/officeDocument/2006/relationships/diagramLayout" Target="../diagrams/layout4.xml"/><Relationship Id="rId3" Type="http://schemas.openxmlformats.org/officeDocument/2006/relationships/diagramQuickStyle" Target="../diagrams/quickStyle4.xml"/><Relationship Id="rId4" Type="http://schemas.openxmlformats.org/officeDocument/2006/relationships/diagramColors" Target="../diagrams/colors4.xml"/><Relationship Id="rId5" Type="http://schemas.microsoft.com/office/2007/relationships/diagramDrawing" Target="../diagrams/drawing4.xml"/><Relationship Id="rId6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chart" Target="../charts/chart5.xml"/><Relationship Id="rId2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chart" Target="../charts/chart6.xml"/><Relationship Id="rId2" Type="http://schemas.openxmlformats.org/officeDocument/2006/relationships/chart" Target="../charts/chart7.xml"/><Relationship Id="rId3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chart" Target="../charts/chart8.xml"/><Relationship Id="rId2" Type="http://schemas.openxmlformats.org/officeDocument/2006/relationships/package" Target="../embeddings/oleObject1.xlsx"/><Relationship Id="rId3" Type="http://schemas.openxmlformats.org/officeDocument/2006/relationships/image" Target="../media/image4.wmf"/><Relationship Id="rId4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chart" Target="../charts/chart9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chart" Target="../charts/chart10.xml"/><Relationship Id="rId2" Type="http://schemas.openxmlformats.org/officeDocument/2006/relationships/chart" Target="../charts/chart11.xml"/><Relationship Id="rId3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4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4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4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4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4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4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4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ru-RU" sz="3300" b="1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Водич кроз одлуку о завршном рачуну буџета </a:t>
            </a:r>
            <a:r>
              <a:rPr lang="sr-RS" sz="3300" b="1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општине Кладово</a:t>
            </a:r>
            <a:r>
              <a:rPr lang="ru-RU" sz="3300" b="1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 за 2025. годину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-4658760" y="3748320"/>
            <a:ext cx="17642880" cy="1985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374"/>
              </a:spcBef>
              <a:buNone/>
            </a:pP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374"/>
              </a:spcBef>
              <a:buNone/>
            </a:pP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342360" indent="0" algn="l" defTabSz="685800">
              <a:lnSpc>
                <a:spcPct val="90000"/>
              </a:lnSpc>
              <a:spcBef>
                <a:spcPts val="374"/>
              </a:spcBef>
              <a:buNone/>
              <a:tabLst>
                <a:tab pos="0" algn="l"/>
              </a:tabLst>
            </a:pPr>
            <a:endParaRPr lang="en-US" sz="15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1" name="Rectangle 2"/>
          <p:cNvSpPr/>
          <p:nvPr/>
        </p:nvSpPr>
        <p:spPr>
          <a:xfrm>
            <a:off x="-5510520" y="2310120"/>
            <a:ext cx="18768960" cy="276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pPr algn="just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chemeClr val="dk1"/>
                </a:solidFill>
                <a:effectLst/>
                <a:uFillTx/>
                <a:latin typeface="Arial"/>
                <a:ea typeface="Times New Roman"/>
              </a:rPr>
              <a:t>     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" name="Rectangle 3"/>
          <p:cNvSpPr/>
          <p:nvPr/>
        </p:nvSpPr>
        <p:spPr>
          <a:xfrm>
            <a:off x="-5510520" y="3259080"/>
            <a:ext cx="18768960" cy="62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73" name="Picture 7"/>
          <p:cNvPicPr/>
          <p:nvPr/>
        </p:nvPicPr>
        <p:blipFill>
          <a:blip r:embed="rId1"/>
          <a:stretch/>
        </p:blipFill>
        <p:spPr>
          <a:xfrm>
            <a:off x="6172200" y="2743200"/>
            <a:ext cx="1828800" cy="1950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4" name="Picture 9"/>
          <p:cNvPicPr/>
          <p:nvPr/>
        </p:nvPicPr>
        <p:blipFill>
          <a:blip r:embed="rId2"/>
          <a:stretch/>
        </p:blipFill>
        <p:spPr>
          <a:xfrm>
            <a:off x="1219320" y="2209680"/>
            <a:ext cx="4419360" cy="2940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791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5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Садржај</a:t>
            </a:r>
            <a:r>
              <a:rPr lang="sr-RS" sz="30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:</a:t>
            </a:r>
            <a:endParaRPr lang="en-US" sz="30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143000"/>
            <a:ext cx="8229240" cy="4863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Уводна реч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Структура остварених текућих прихода и примања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Остварење прихода и примања у односу на план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Месечна динамика остварења прихода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Структура извршених расхода и издатака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Извршење расхода и издатака у односу на план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Месечна динамика извршења расхода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Преглед извршења по корисницима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Преглед извршења по програмима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85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Уводна реч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274320" y="1295280"/>
            <a:ext cx="8595000" cy="4940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Поштовани грађани Кладова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Презентација која је пред вама има за циљ да вам на што једноставнији и приступачнији начин прикаже</a:t>
            </a:r>
            <a:r>
              <a:rPr lang="en-US" sz="1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RS" sz="1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 који начин је претходне године утрошен новац из буџета наше општине Кладово. </a:t>
            </a:r>
            <a:endParaRPr lang="en-US" sz="13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Намера нам је да Вам на сажет и јасан начин прикажемо колико је остварено прихода и примања као и колико је утрошено расхода и издатака у претходној години како по буџетским корисницима тако и по програмима. </a:t>
            </a:r>
            <a:endParaRPr lang="en-US" sz="13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Циљ нам је да у будућности даље унапредимо сарадњу локалне самоуправе и грађана како у креирању буџета тако и у другим сегментима живота у локалној заједници. Један од начина је и транспарентност трошења буџетских средстава чији приказ је пред Вама. </a:t>
            </a:r>
            <a:endParaRPr lang="en-US" sz="13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Председник општине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Горан Матовић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2100" b="0" u="none" strike="noStrike">
                <a:solidFill>
                  <a:srgbClr val="FF0000"/>
                </a:solidFill>
                <a:effectLst/>
                <a:uFillTx/>
                <a:latin typeface="Calibri"/>
              </a:rPr>
              <a:t> 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79" name="Picture 6"/>
          <p:cNvPicPr/>
          <p:nvPr/>
        </p:nvPicPr>
        <p:blipFill>
          <a:blip r:embed="rId1"/>
          <a:stretch/>
        </p:blipFill>
        <p:spPr>
          <a:xfrm>
            <a:off x="5791320" y="4343400"/>
            <a:ext cx="2982960" cy="16704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114120"/>
            <a:ext cx="8229240" cy="1010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p>
            <a:pPr indent="0" algn="l" defTabSz="685800">
              <a:lnSpc>
                <a:spcPct val="90000"/>
              </a:lnSpc>
              <a:buNone/>
            </a:pPr>
            <a:r>
              <a:rPr lang="sr-RS" sz="3000" b="1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Буџет општине – од плана до реализације</a:t>
            </a:r>
            <a:endParaRPr lang="en-US" sz="30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81" name="Rectangle 3"/>
          <p:cNvSpPr/>
          <p:nvPr/>
        </p:nvSpPr>
        <p:spPr>
          <a:xfrm>
            <a:off x="325800" y="1298520"/>
            <a:ext cx="8492400" cy="552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RS" sz="17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БУЏЕТ </a:t>
            </a: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општине је правни документ који утврђује план прихода и примања и расхода и издатака града за буџетску, односно календарску годину.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Из општинског 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Председник општине и локална управа спроводе општинску политику, а главна полуга те политике и развоја је управо буџет општине.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Приликом дефинисања овог, за општину Кладово</a:t>
            </a:r>
            <a:r>
              <a:rPr lang="sr-Latn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најважнијег документа, руководе се законским оквиром и прописима, стратешким приоритетима развоја и другим елементима.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 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R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извршења буџета може доћи до одступања од планираног услед непредвиђених околности или реализације прихода у мањем обиму од иницијално планираних што последично утиче на финансирање планираних активности и пројеката. 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AB1C026D-A648-4777-B89A-B20EA24AE06D}" type="slidenum">
              <a:t>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Table 2"/>
          <p:cNvGraphicFramePr/>
          <p:nvPr/>
        </p:nvGraphicFramePr>
        <p:xfrm>
          <a:off x="140040" y="533520"/>
          <a:ext cx="8991360" cy="6203520"/>
        </p:xfrm>
        <a:graphic>
          <a:graphicData uri="http://schemas.openxmlformats.org/drawingml/2006/table">
            <a:tbl>
              <a:tblPr/>
              <a:tblGrid>
                <a:gridCol w="8991360"/>
              </a:tblGrid>
              <a:tr h="304560">
                <a:tc>
                  <a:txBody>
                    <a:bodyPr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sr-RS" sz="2000" b="0" u="none" strike="noStrike">
                          <a:solidFill>
                            <a:srgbClr val="FFFFFF"/>
                          </a:solidFill>
                          <a:effectLst/>
                          <a:uFillTx/>
                          <a:latin typeface="Calibri"/>
                        </a:rPr>
                        <a:t>Директни буџетски корисници</a:t>
                      </a:r>
                      <a:endParaRPr lang="en-US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4472C4"/>
                    </a:solidFill>
                  </a:tcPr>
                </a:tc>
              </a:tr>
              <a:tr h="2191680">
                <a:tc>
                  <a:txBody>
                    <a:bodyPr anchor="t">
                      <a:noAutofit/>
                    </a:bodyPr>
                    <a:p>
                      <a:pPr algn="just" defTabSz="209520">
                        <a:lnSpc>
                          <a:spcPct val="100000"/>
                        </a:lnSpc>
                      </a:pPr>
                      <a:r>
                        <a:rPr lang="sr-RS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Скупштина општине Кладово, Председник општине Кладово, Општинско веће општине Кладово, Правобранилац општине Кладово и Општинска управа општине Кладово.</a:t>
                      </a:r>
                      <a:endParaRPr lang="en-US" sz="14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9"/>
                    </a:solidFill>
                  </a:tcPr>
                </a:tc>
              </a:tr>
              <a:tr h="258840">
                <a:tc>
                  <a:txBody>
                    <a:bodyPr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sr-RS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Calibri"/>
                        </a:rPr>
                        <a:t>Индиректни буџетски корисници</a:t>
                      </a:r>
                      <a:endParaRPr lang="en-US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6"/>
                    </a:solidFill>
                  </a:tcPr>
                </a:tc>
              </a:tr>
              <a:tr h="1558800">
                <a:tc>
                  <a:txBody>
                    <a:bodyPr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  <a:spcBef>
                          <a:spcPts val="281"/>
                        </a:spcBef>
                      </a:pPr>
                      <a:r>
                        <a:rPr lang="sr-RS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Библиотека „</a:t>
                      </a:r>
                      <a:r>
                        <a:rPr lang="ru-RU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Центар за културу</a:t>
                      </a:r>
                      <a:r>
                        <a:rPr lang="sr-Latn-RS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“</a:t>
                      </a:r>
                      <a:r>
                        <a:rPr lang="sr-RS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 Кладово</a:t>
                      </a:r>
                      <a:r>
                        <a:rPr lang="ru-RU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, Предшколска установа «Невен», Туристичка организација општине Кладово и 23 месне заједнице.</a:t>
                      </a:r>
                      <a:endParaRPr lang="en-US" sz="14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2320">
                <a:tc>
                  <a:txBody>
                    <a:bodyPr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2000" b="1" u="none" strike="noStrike">
                          <a:solidFill>
                            <a:schemeClr val="lt1"/>
                          </a:solidFill>
                          <a:effectLst/>
                          <a:uFillTx/>
                          <a:latin typeface="Calibri"/>
                        </a:rPr>
                        <a:t>Остали корисници буџетских средстава</a:t>
                      </a:r>
                      <a:endParaRPr lang="en-US" sz="20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</a:tr>
              <a:tr h="1187280">
                <a:tc>
                  <a:txBody>
                    <a:bodyPr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  <a:spcBef>
                          <a:spcPts val="281"/>
                        </a:spcBef>
                      </a:pPr>
                      <a:r>
                        <a:rPr lang="ru-RU" sz="14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Основне школе, Средња школа, Центар за социјални рад,  удружења, организације.</a:t>
                      </a:r>
                      <a:endParaRPr lang="en-US" sz="14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1440" marR="91440" marT="45720" marB="4572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78240" y="0"/>
            <a:ext cx="7914600" cy="624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p>
            <a:pPr indent="0" algn="l" defTabSz="685800">
              <a:lnSpc>
                <a:spcPct val="90000"/>
              </a:lnSpc>
              <a:buNone/>
            </a:pPr>
            <a:r>
              <a:rPr lang="ru-RU" sz="3000" b="1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Ко се финансира из буџета?</a:t>
            </a:r>
            <a:endParaRPr lang="en-US" sz="30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19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p>
            <a:pPr indent="0" algn="l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Шта су приходи и примања буџета?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85" name="Diagram1"/>
          <p:cNvGraphicFramePr/>
          <p:nvPr>
            <p:extLst>
              <p:ext uri="{D42A27DB-BD31-4B8C-83A1-F6EECF244321}">
                <p14:modId xmlns:p14="http://schemas.microsoft.com/office/powerpoint/2010/main" val="988475584"/>
              </p:ext>
            </p:extLst>
          </p:nvPr>
        </p:nvGraphicFramePr>
        <p:xfrm>
          <a:off x="457200" y="1124640"/>
          <a:ext cx="8506800" cy="559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00175B88-443B-42E1-9967-99B7503B9CE7}" type="slidenum">
              <a:t>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 fontScale="92500" lnSpcReduction="9999"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Структура остварених текућих прихода и примања</a:t>
            </a:r>
            <a:br>
              <a:rPr sz="3300"/>
            </a:b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буџета града/општине - номинални износи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87" name="Diagram2"/>
          <p:cNvGraphicFramePr/>
          <p:nvPr>
            <p:extLst>
              <p:ext uri="{D42A27DB-BD31-4B8C-83A1-F6EECF244321}">
                <p14:modId xmlns:p14="http://schemas.microsoft.com/office/powerpoint/2010/main" val="2581001972"/>
              </p:ext>
            </p:extLst>
          </p:nvPr>
        </p:nvGraphicFramePr>
        <p:xfrm>
          <a:off x="274680" y="1298520"/>
          <a:ext cx="8594280" cy="4936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 fontScale="92500" lnSpcReduction="9999"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Структура остварених текућих прихода и примања буџета града/општине - процентуални износи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89" name="Content Placeholder 10"/>
          <p:cNvGraphicFramePr/>
          <p:nvPr/>
        </p:nvGraphicFramePr>
        <p:xfrm>
          <a:off x="274680" y="1298520"/>
          <a:ext cx="8594280" cy="4936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90" name="Chart 3"/>
          <p:cNvGraphicFramePr/>
          <p:nvPr/>
        </p:nvGraphicFramePr>
        <p:xfrm>
          <a:off x="1481040" y="1405080"/>
          <a:ext cx="6181200" cy="4047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0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 fontScale="62500" lnSpcReduction="19999"/>
          </a:bodyPr>
          <a:p>
            <a:pPr indent="0" algn="ctr" defTabSz="685800">
              <a:lnSpc>
                <a:spcPct val="90000"/>
              </a:lnSpc>
              <a:buNone/>
            </a:pPr>
            <a:br>
              <a:rPr sz="3300"/>
            </a:br>
            <a:r>
              <a:rPr lang="sr-RS" sz="36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Остварење прихода и примања у односу на план</a:t>
            </a:r>
            <a:endParaRPr lang="en-US" sz="36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92" name="Content Placeholder 3"/>
          <p:cNvGraphicFramePr/>
          <p:nvPr/>
        </p:nvGraphicFramePr>
        <p:xfrm>
          <a:off x="271440" y="864000"/>
          <a:ext cx="8415000" cy="446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3" name="Rectangle 2"/>
          <p:cNvSpPr/>
          <p:nvPr/>
        </p:nvSpPr>
        <p:spPr>
          <a:xfrm>
            <a:off x="762120" y="5486400"/>
            <a:ext cx="7772040" cy="119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2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025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 године остварење прихода и примања било је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прилично усклађено са планом дефинисаним у оквиру </a:t>
            </a:r>
            <a:r>
              <a:rPr lang="sr-Latn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O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длуке о буџету за 20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25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 годину</a:t>
            </a:r>
            <a:r>
              <a:rPr lang="sr-Latn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Latn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 указује да су приливи у буџет стабилни и дозвољавају реално планирање функционисања и даљег развоја општине.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94" name="Chart 4"/>
          <p:cNvGraphicFramePr/>
          <p:nvPr/>
        </p:nvGraphicFramePr>
        <p:xfrm>
          <a:off x="1219320" y="1123920"/>
          <a:ext cx="6710040" cy="4209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96" name="Title 1"/>
          <p:cNvSpPr/>
          <p:nvPr/>
        </p:nvSpPr>
        <p:spPr>
          <a:xfrm>
            <a:off x="609480" y="263880"/>
            <a:ext cx="8229240" cy="61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 fontScale="85000" lnSpcReduction="9999"/>
          </a:bodyPr>
          <a:p>
            <a:pPr algn="ctr" defTabSz="914400">
              <a:lnSpc>
                <a:spcPct val="100000"/>
              </a:lnSpc>
            </a:pPr>
            <a:r>
              <a:rPr lang="sr-RS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Шта су расходи и издаци буџета?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97" name="Diagram3"/>
          <p:cNvGraphicFramePr/>
          <p:nvPr>
            <p:extLst>
              <p:ext uri="{D42A27DB-BD31-4B8C-83A1-F6EECF244321}">
                <p14:modId xmlns:p14="http://schemas.microsoft.com/office/powerpoint/2010/main" val="973643211"/>
              </p:ext>
            </p:extLst>
          </p:nvPr>
        </p:nvGraphicFramePr>
        <p:xfrm>
          <a:off x="457200" y="1129680"/>
          <a:ext cx="8229240" cy="559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98" name="Slide Number Placeholder 3"/>
          <p:cNvSpPr/>
          <p:nvPr/>
        </p:nvSpPr>
        <p:spPr>
          <a:xfrm>
            <a:off x="6705720" y="6508800"/>
            <a:ext cx="213336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r" defTabSz="914400">
              <a:lnSpc>
                <a:spcPct val="100000"/>
              </a:lnSpc>
            </a:pPr>
            <a:fld id="{1BE1F2B4-49FE-449B-AD1B-EB561436EC5A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10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4A4638C8-462E-4350-8892-7D93DBE8D0D0}" type="slidenum">
              <a:t>10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Структура извршених расхода и издатака буџета града - номинални износи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00" name="Diagram4"/>
          <p:cNvGraphicFramePr/>
          <p:nvPr>
            <p:extLst>
              <p:ext uri="{D42A27DB-BD31-4B8C-83A1-F6EECF244321}">
                <p14:modId xmlns:p14="http://schemas.microsoft.com/office/powerpoint/2010/main" val="4034147934"/>
              </p:ext>
            </p:extLst>
          </p:nvPr>
        </p:nvGraphicFramePr>
        <p:xfrm>
          <a:off x="274680" y="1298520"/>
          <a:ext cx="8594280" cy="4936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Структура извршених расхода и издатака буџета града/општине - процентуални износи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02" name="Content Placeholder 5"/>
          <p:cNvGraphicFramePr/>
          <p:nvPr/>
        </p:nvGraphicFramePr>
        <p:xfrm>
          <a:off x="274680" y="1298520"/>
          <a:ext cx="8594280" cy="4936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533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28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Извршење расхода и издатака у односу на план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04" name="Content Placeholder 3"/>
          <p:cNvGraphicFramePr/>
          <p:nvPr/>
        </p:nvGraphicFramePr>
        <p:xfrm>
          <a:off x="457200" y="762120"/>
          <a:ext cx="8436960" cy="4266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05" name="TextBox 4"/>
          <p:cNvSpPr/>
          <p:nvPr/>
        </p:nvSpPr>
        <p:spPr>
          <a:xfrm>
            <a:off x="571680" y="5439600"/>
            <a:ext cx="8000640" cy="64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20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25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 године извршење расхода и издатака реализовано је углавном доследно плану дефинисаном у оквиру </a:t>
            </a:r>
            <a:r>
              <a:rPr lang="sr-Latn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O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длуке о буџету за 20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25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 годину</a:t>
            </a: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106" name="Chart 5"/>
          <p:cNvGraphicFramePr/>
          <p:nvPr/>
        </p:nvGraphicFramePr>
        <p:xfrm>
          <a:off x="914400" y="1162080"/>
          <a:ext cx="7314840" cy="3866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257680" cy="228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 fontScale="62500" lnSpcReduction="19999"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Преглед извршења по корисницима – номинални износи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08" name="Content Placeholder 5"/>
          <p:cNvGraphicFramePr/>
          <p:nvPr/>
        </p:nvGraphicFramePr>
        <p:xfrm>
          <a:off x="274680" y="1298520"/>
          <a:ext cx="8594280" cy="4936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09" name="Table 4"/>
          <p:cNvGraphicFramePr/>
          <p:nvPr/>
        </p:nvGraphicFramePr>
        <p:xfrm>
          <a:off x="609480" y="1219320"/>
          <a:ext cx="7695720" cy="5562360"/>
        </p:xfrm>
        <a:graphic>
          <a:graphicData uri="http://schemas.openxmlformats.org/drawingml/2006/table">
            <a:tbl>
              <a:tblPr/>
              <a:tblGrid>
                <a:gridCol w="5751000"/>
                <a:gridCol w="1945080"/>
              </a:tblGrid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ru-RU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5349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sr-R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295560"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  <a:tc>
                  <a:txBody>
                    <a:bodyPr lIns="9360" tIns="9360" rIns="9360" bIns="0" anchor="b">
                      <a:noAutofit/>
                    </a:bodyPr>
                    <a:p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Calibri"/>
                      </a:endParaRPr>
                    </a:p>
                  </a:txBody>
                  <a:tcPr anchor="b" marL="9360" marR="9360" marT="9360" marB="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10" name="Object 2"/>
          <p:cNvGraphicFramePr/>
          <p:nvPr/>
        </p:nvGraphicFramePr>
        <p:xfrm>
          <a:off x="113040" y="622440"/>
          <a:ext cx="8730000" cy="5886000"/>
        </p:xfrm>
        <a:graphic>
          <a:graphicData uri="http://schemas.openxmlformats.org/presentationml/2006/ole">
            <p:oleObj progId="Excel.Sheet.12" r:id="rId2" spid="">
              <p:embed/>
              <p:pic>
                <p:nvPicPr>
                  <p:cNvPr id="111" name="Object 2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113040" y="622440"/>
                    <a:ext cx="8730000" cy="588600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837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 fontScale="85000" lnSpcReduction="9999"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Преглед извршења по корисницима – процентуални износи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13" name="Content Placeholder 4"/>
          <p:cNvGraphicFramePr/>
          <p:nvPr/>
        </p:nvGraphicFramePr>
        <p:xfrm>
          <a:off x="274680" y="1298520"/>
          <a:ext cx="8594280" cy="4936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114" name="Picture 3"/>
          <p:cNvPicPr/>
          <p:nvPr/>
        </p:nvPicPr>
        <p:blipFill>
          <a:blip r:embed="rId2"/>
          <a:stretch/>
        </p:blipFill>
        <p:spPr>
          <a:xfrm>
            <a:off x="685800" y="928800"/>
            <a:ext cx="8076960" cy="57117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082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Програмско буџетирање и његова примена у буџету општине Кладово 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28560" y="1509120"/>
            <a:ext cx="7886520" cy="466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333333"/>
              </a:buClr>
              <a:buFont typeface="Arial"/>
              <a:buChar char="•"/>
            </a:pPr>
            <a:r>
              <a:rPr lang="sr-RS" sz="2100" b="0" u="none" strike="noStrike">
                <a:solidFill>
                  <a:srgbClr val="333333"/>
                </a:solidFill>
                <a:effectLst/>
                <a:uFillTx/>
                <a:latin typeface="Calibri Light"/>
                <a:ea typeface="Calibri"/>
              </a:rPr>
              <a:t>Програмско буџетирање представља буџетирање по програмима којим се приказују циљеви, очекивани резултати, активности и средства потребна за остваривање тих циљева. Програмско буџетирање значи успостављање новог начина планирања и расподеле буџетских средстава тако да се уводи јасна веза између јавних политика власти односно програма које спроводи, циљева тих програма и очекиваних резултата с једне стране, и средстава потребних за њихову реализацију с друге стране. 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 Light"/>
                <a:ea typeface="Calibri"/>
              </a:rPr>
              <a:t>Општина Кладово</a:t>
            </a:r>
            <a:r>
              <a:rPr lang="sr-RS" sz="2100" b="0" u="none" strike="noStrike">
                <a:solidFill>
                  <a:srgbClr val="333333"/>
                </a:solidFill>
                <a:effectLst/>
                <a:uFillTx/>
                <a:latin typeface="Calibri Light"/>
                <a:ea typeface="Calibri"/>
              </a:rPr>
              <a:t>, као и друге локалне самоуправе, за планирање буџета на располагању има 17 програма и у оквиру наредних слајдова приказани су остварени резултати 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 Light"/>
                <a:ea typeface="Calibri"/>
              </a:rPr>
              <a:t>током 2025. </a:t>
            </a:r>
            <a:r>
              <a:rPr lang="sr-RS" sz="2100" b="0" u="none" strike="noStrike">
                <a:solidFill>
                  <a:srgbClr val="333333"/>
                </a:solidFill>
                <a:effectLst/>
                <a:uFillTx/>
                <a:latin typeface="Calibri Light"/>
                <a:ea typeface="Calibri"/>
              </a:rPr>
              <a:t>године.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" name="Rectangle 3"/>
          <p:cNvSpPr/>
          <p:nvPr/>
        </p:nvSpPr>
        <p:spPr>
          <a:xfrm>
            <a:off x="2286000" y="426600"/>
            <a:ext cx="4571640" cy="406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0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3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Преглед извршења по програмима</a:t>
            </a:r>
            <a:endParaRPr lang="en-US" sz="33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graphicFrame>
        <p:nvGraphicFramePr>
          <p:cNvPr id="119" name="Chart 3"/>
          <p:cNvGraphicFramePr/>
          <p:nvPr/>
        </p:nvGraphicFramePr>
        <p:xfrm>
          <a:off x="309600" y="990720"/>
          <a:ext cx="8457840" cy="54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20" name="Chart 4"/>
          <p:cNvGraphicFramePr/>
          <p:nvPr/>
        </p:nvGraphicFramePr>
        <p:xfrm>
          <a:off x="285840" y="662040"/>
          <a:ext cx="8572320" cy="5533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276120" y="152280"/>
            <a:ext cx="8591040" cy="990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1: Становање, урбанизам и просторно планирање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327240" y="2590920"/>
            <a:ext cx="8435520" cy="3352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</a:t>
            </a: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303.620,00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sr-C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Цела територија 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Кладова</a:t>
            </a:r>
            <a:r>
              <a:rPr lang="sr-C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покривена је планским документима, постоји Просторни план  за територију целе општине, као и План генералне регулације и бројни планови детаљне регулације који су од значаја за одређено подручје. 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" name="Text Placeholder 2"/>
          <p:cNvSpPr/>
          <p:nvPr/>
        </p:nvSpPr>
        <p:spPr>
          <a:xfrm>
            <a:off x="327240" y="1175760"/>
            <a:ext cx="8234640" cy="957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планирање, уређење и коришћење простора у локалној заједници засновано на начелима одрживог развоја, равномерног територијалног развоја и рационалног коришћења земљишта; Подстицање одрживог развоја становања кроз унапређење услова становања грађана и очување и унапређење вредности стамбеног фонда. 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7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531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2: Комуналне делатности 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247320" y="156168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128.552.970,00 динара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2025.године редовно смо одржавали јавну расвету у граду и сеоским насељима. Обављено је више интервенција у оквиру којих су замењене дотрајале сијалице.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улица које се чисте у односу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 укупан број износи 10/29.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-</a:t>
            </a: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интервенција на водоводним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мрежама је 1813</a:t>
            </a: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-</a:t>
            </a: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ухваћених и збринутих паса је 75.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6" name="Picture 2" descr="C:\Users\Jelena\Desktop\Kanalizacija-Lucica.jpg"/>
          <p:cNvSpPr/>
          <p:nvPr/>
        </p:nvSpPr>
        <p:spPr>
          <a:xfrm>
            <a:off x="5202000" y="2811600"/>
            <a:ext cx="3381120" cy="2487240"/>
          </a:xfrm>
          <a:prstGeom prst="roundRect">
            <a:avLst>
              <a:gd name="adj" fmla="val 16667"/>
            </a:avLst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" name="Content Placeholder 2"/>
          <p:cNvSpPr/>
          <p:nvPr/>
        </p:nvSpPr>
        <p:spPr>
          <a:xfrm>
            <a:off x="301320" y="838080"/>
            <a:ext cx="8308800" cy="72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пружања комуналних услуга од значаја за остварење животних потреба физичких и правних лица уз обезбеђење одговарајућег квалитета, обима, доступности и континуитета; Одрживо снабдевање корисника топлотном енергијом; Редовно, сигурно и одрживо снабдевање водом за пиће становника, уређивање начина коришћења и управљања изворима, јавним бунарима и чесмама.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0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3: Локални економски развој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/>
          </p:nvPr>
        </p:nvSpPr>
        <p:spPr>
          <a:xfrm>
            <a:off x="274320" y="146052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10.000.000,00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редовних активности службе за ЛЕР имали смо комуникацију и састанке са потенцијалним привредним и пољопривредним инвеститорима .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Субвенционисано запошљавање лица за самосталан рад у струци и полагање стручног испита. 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лица на стручној пракси у 2025.години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6 ( 4 ж + 2 м )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новозапослених жена је 13, што 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говори у прилог великом интересовању, а у 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складу са финансијским могућностима. 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0" name="Picture 2" descr="C:\Users\Jelena\Desktop\LER.jpg"/>
          <p:cNvSpPr/>
          <p:nvPr/>
        </p:nvSpPr>
        <p:spPr>
          <a:xfrm>
            <a:off x="5486400" y="3747960"/>
            <a:ext cx="3381120" cy="2450160"/>
          </a:xfrm>
          <a:prstGeom prst="roundRect">
            <a:avLst>
              <a:gd name="adj" fmla="val 16667"/>
            </a:avLst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" name="Content Placeholder 2"/>
          <p:cNvSpPr/>
          <p:nvPr/>
        </p:nvSpPr>
        <p:spPr>
          <a:xfrm>
            <a:off x="515160" y="976680"/>
            <a:ext cx="811296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обезбеђивање стимулативног оквира за пословање и адекватног привредног амбијента за привлачење инвестиција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1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26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4: Развој туризма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274320" y="1523880"/>
            <a:ext cx="8595000" cy="4711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41.989.846,00 динара</a:t>
            </a: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4" name="Rectangle 3"/>
          <p:cNvSpPr/>
          <p:nvPr/>
        </p:nvSpPr>
        <p:spPr>
          <a:xfrm>
            <a:off x="235800" y="3841200"/>
            <a:ext cx="5211720" cy="119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Повећање квалитета турстичке понуде и услуге – остварено је  по плану и програму. Квалитет туристичке понуде и услуга општине за дванаест месеци се повећао. 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Content Placeholder 1"/>
          <p:cNvSpPr/>
          <p:nvPr/>
        </p:nvSpPr>
        <p:spPr>
          <a:xfrm>
            <a:off x="328320" y="836640"/>
            <a:ext cx="8595000" cy="44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унапређење туристичке понуде у општини, односно управљање развојем туризма и промоција туристичке понуде.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TextBox 11"/>
          <p:cNvSpPr/>
          <p:nvPr/>
        </p:nvSpPr>
        <p:spPr>
          <a:xfrm>
            <a:off x="274320" y="2133720"/>
            <a:ext cx="5211720" cy="14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ru-RU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 основу података  Републичког завода за статистику укупан број ноћења до краја 2025.године износиу 150.566 што указује да је број ноћења повећан за 60 % у односу на претходну годину. 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37" name="Picture 5"/>
          <p:cNvPicPr/>
          <p:nvPr/>
        </p:nvPicPr>
        <p:blipFill>
          <a:blip r:embed="rId1"/>
          <a:stretch/>
        </p:blipFill>
        <p:spPr>
          <a:xfrm>
            <a:off x="5486400" y="1450080"/>
            <a:ext cx="3428640" cy="3655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8" name="Picture 8"/>
          <p:cNvPicPr/>
          <p:nvPr/>
        </p:nvPicPr>
        <p:blipFill>
          <a:blip r:embed="rId2"/>
          <a:stretch/>
        </p:blipFill>
        <p:spPr>
          <a:xfrm>
            <a:off x="5486400" y="4217040"/>
            <a:ext cx="3421440" cy="2324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352440" y="0"/>
            <a:ext cx="8591040" cy="761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l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5: Пољопривреда и рурални развој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274320" y="1451160"/>
            <a:ext cx="8595000" cy="5016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</a:t>
            </a:r>
            <a:r>
              <a:rPr lang="sr-R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10.574.287,00 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-Број реализованог уговора за куповину сеоске куће 1.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-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Удео регистрованих пољопривредних газдинстава расте у укупном броју домаћинстава. Разлози су разни подстицаји развоју и унапређењу пољопривреде, 1170/1929. 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-Сви поднети захтеви су испуњени, а у складу са финансијским могућностима. 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1" name="Picture 3" descr="C:\Users\Jelena\Desktop\Bakini-savjeti-Biolosko-dinamicna-poljoprivreda.jpg"/>
          <p:cNvSpPr/>
          <p:nvPr/>
        </p:nvSpPr>
        <p:spPr>
          <a:xfrm>
            <a:off x="5791320" y="3616200"/>
            <a:ext cx="2862720" cy="2343240"/>
          </a:xfrm>
          <a:prstGeom prst="roundRect">
            <a:avLst>
              <a:gd name="adj" fmla="val 16667"/>
            </a:avLst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" name="Rectangle 4"/>
          <p:cNvSpPr/>
          <p:nvPr/>
        </p:nvSpPr>
        <p:spPr>
          <a:xfrm>
            <a:off x="525240" y="4990680"/>
            <a:ext cx="8381520" cy="64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Rectangle 5"/>
          <p:cNvSpPr/>
          <p:nvPr/>
        </p:nvSpPr>
        <p:spPr>
          <a:xfrm>
            <a:off x="304920" y="1813320"/>
            <a:ext cx="4343040" cy="64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" name="Content Placeholder 1"/>
          <p:cNvSpPr/>
          <p:nvPr/>
        </p:nvSpPr>
        <p:spPr>
          <a:xfrm>
            <a:off x="472320" y="952920"/>
            <a:ext cx="8198640" cy="265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 fontScale="85000" lnSpcReduction="9999"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Програма је унапређивање пољопривредне производње у граду/општини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9800" algn="ctr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0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6: Заштита животне средине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274320" y="1531080"/>
            <a:ext cx="8444160" cy="4797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13.131.762,00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7" name="Rectangle 4"/>
          <p:cNvSpPr/>
          <p:nvPr/>
        </p:nvSpPr>
        <p:spPr>
          <a:xfrm>
            <a:off x="372600" y="1981080"/>
            <a:ext cx="8398080" cy="119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Током 2025. године у оквиру заштите животне средине - одељење за привредни и економски развој је спровело  активност уклањања дивљих депонија на територији целог општине Кладово. Укупно је спроведено 26 активности уклоњања дивљих депонија.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" name="Content Placeholder 1"/>
          <p:cNvSpPr/>
          <p:nvPr/>
        </p:nvSpPr>
        <p:spPr>
          <a:xfrm>
            <a:off x="425160" y="957600"/>
            <a:ext cx="8293320" cy="57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 fontScale="32500" lnSpcReduction="19999"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43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обезбеђивање услова за одрживи развој локалне заједнице одговорним односом према животној средини; Ефикасно и одрживо управљање отпадним водама; Одрживо управљање отпадом</a:t>
            </a:r>
            <a:endParaRPr lang="en-US" sz="4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en-US" sz="2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9" name="Picture 7"/>
          <p:cNvPicPr/>
          <p:nvPr/>
        </p:nvPicPr>
        <p:blipFill>
          <a:blip r:embed="rId1"/>
          <a:stretch/>
        </p:blipFill>
        <p:spPr>
          <a:xfrm>
            <a:off x="5600160" y="2971800"/>
            <a:ext cx="3143880" cy="23547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938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7: Организација саобраћаја и саобраћајна инфраструктура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286560" y="136620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програма: 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Унапређење организације саобраћаја </a:t>
            </a: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 унапређење саобраћајне инфраструктуре 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 локалној самоуправи.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Утрошено током 2025 године: укупно 63.766.295,00 динара.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Вршена је изградња саобраћајница и санација локалних путева. 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2" name="Rectangle 5"/>
          <p:cNvSpPr/>
          <p:nvPr/>
        </p:nvSpPr>
        <p:spPr>
          <a:xfrm>
            <a:off x="152280" y="6095880"/>
            <a:ext cx="899136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endParaRPr lang="sr-Latn-R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3" name="Content Placeholder 1"/>
          <p:cNvSpPr/>
          <p:nvPr/>
        </p:nvSpPr>
        <p:spPr>
          <a:xfrm>
            <a:off x="380880" y="1235520"/>
            <a:ext cx="83376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 lnSpcReduction="9999"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Сврха Програма је 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унапређење организације саобраћаја и унапређење саобраћајне инфраструктуре у граду/општини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9800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54" name="Picture 4"/>
          <p:cNvPicPr/>
          <p:nvPr/>
        </p:nvPicPr>
        <p:blipFill>
          <a:blip r:embed="rId1"/>
          <a:stretch/>
        </p:blipFill>
        <p:spPr>
          <a:xfrm>
            <a:off x="4410360" y="3429000"/>
            <a:ext cx="4308120" cy="26924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837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8: Предшколско васпитање и образовање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457200" y="1828800"/>
            <a:ext cx="8412120" cy="4553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120.055.842,00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7" name="Rectangle 4"/>
          <p:cNvSpPr/>
          <p:nvPr/>
        </p:nvSpPr>
        <p:spPr>
          <a:xfrm>
            <a:off x="220320" y="5697720"/>
            <a:ext cx="8610120" cy="58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lang="sr-CS" sz="1600" b="0" i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Улагањем у објекат створени су адекватни услови за васпитно-образовни рад са децом. Број деце уписане у ПУ „НЕВЕН“ је</a:t>
            </a:r>
            <a:r>
              <a:rPr lang="ru-RU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уписано је 427 деце у 18 васпитних група.</a:t>
            </a:r>
            <a:r>
              <a:rPr lang="sr-CS" sz="1600" b="0" i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" name="Content Placeholder 1"/>
          <p:cNvSpPr/>
          <p:nvPr/>
        </p:nvSpPr>
        <p:spPr>
          <a:xfrm>
            <a:off x="296280" y="990720"/>
            <a:ext cx="8293320" cy="45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sr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</a:t>
            </a:r>
            <a:r>
              <a:rPr lang="sr-Latn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a</a:t>
            </a:r>
            <a:r>
              <a:rPr lang="sr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 је </a:t>
            </a:r>
            <a:r>
              <a:rPr lang="ru-RU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омогућавање обухвата предшколске деце у вртићима, односно функционисање и остваривање предшколског васпитања и образовања 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9800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59" name="Picture 7"/>
          <p:cNvPicPr/>
          <p:nvPr/>
        </p:nvPicPr>
        <p:blipFill>
          <a:blip r:embed="rId1"/>
          <a:stretch/>
        </p:blipFill>
        <p:spPr>
          <a:xfrm>
            <a:off x="4495680" y="2590920"/>
            <a:ext cx="4343040" cy="28900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276120" y="152280"/>
            <a:ext cx="8591040" cy="63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9: Основно образовање и васпитање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274320" y="142200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76.064.959,00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62" name="Picture 2" descr="C:\Users\Jelena\Desktop\osnovna-skola-nastava.jpg"/>
          <p:cNvSpPr/>
          <p:nvPr/>
        </p:nvSpPr>
        <p:spPr>
          <a:xfrm>
            <a:off x="3962520" y="3581280"/>
            <a:ext cx="4829040" cy="2558520"/>
          </a:xfrm>
          <a:prstGeom prst="roundRect">
            <a:avLst>
              <a:gd name="adj" fmla="val 16667"/>
            </a:avLst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Rectangle 4"/>
          <p:cNvSpPr/>
          <p:nvPr/>
        </p:nvSpPr>
        <p:spPr>
          <a:xfrm>
            <a:off x="457200" y="1813320"/>
            <a:ext cx="8457840" cy="923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Програмска активност 2002-0001 Функционисање основних школа остварена је у потпуности, испуњени су планирани индикатори. Укупан број ученика је 1.142  (598 М и 544 Ж)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" name="Text Placeholder 2"/>
          <p:cNvSpPr/>
          <p:nvPr/>
        </p:nvSpPr>
        <p:spPr>
          <a:xfrm>
            <a:off x="457200" y="941400"/>
            <a:ext cx="7980480" cy="353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доступност основног образовања свој деци са територије града/општине у складу са прописаним стандардима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" dur="indefinite" restart="never" nodeType="tmRoot">
          <p:childTnLst>
            <p:seq>
              <p:cTn id="23" dur="indefinite" nodeType="mainSeq"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459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10: Средње образовање и васпитање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304920" y="1523880"/>
            <a:ext cx="8564400" cy="4711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22.742.208,00 динара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67" name="Rectangle 4"/>
          <p:cNvSpPr/>
          <p:nvPr/>
        </p:nvSpPr>
        <p:spPr>
          <a:xfrm>
            <a:off x="228600" y="1752480"/>
            <a:ext cx="8610120" cy="1323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Циљ унапређења квалитета образовања у средњим школама је у потпуности испуњен. Све активности су изведене у оквиру прописаних услова за васпитно-образовни рад са децом у средњим школама.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Број уписане деце износи 359 ( 201 м+ 158 ж ), што је мање у односу на план због слабијег природног прираштаја, миграција, избор средњих школа на другом месту.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8" name="Text Placeholder 2"/>
          <p:cNvSpPr/>
          <p:nvPr/>
        </p:nvSpPr>
        <p:spPr>
          <a:xfrm>
            <a:off x="477360" y="841680"/>
            <a:ext cx="7980480" cy="605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доступност средњег образовања у складу са прописаним стандардима и потребама за образовним профилима који одговарају циљевима развоја града/општине и привреде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9" name="Picture 8"/>
          <p:cNvPicPr/>
          <p:nvPr/>
        </p:nvPicPr>
        <p:blipFill>
          <a:blip r:embed="rId1"/>
          <a:stretch/>
        </p:blipFill>
        <p:spPr>
          <a:xfrm>
            <a:off x="5105520" y="3303720"/>
            <a:ext cx="3276360" cy="30304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9" dur="indefinite" restart="never" nodeType="tmRoot">
          <p:childTnLst>
            <p:seq>
              <p:cTn id="30" dur="indefinite" nodeType="mainSeq"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3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09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 11: Социјална и дечија заштита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304920" y="1447920"/>
            <a:ext cx="8457840" cy="4571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</a:t>
            </a:r>
            <a:r>
              <a:rPr lang="sr-R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47.813.517,00 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72" name="Picture 2" descr="C:\Users\Jelena\Desktop\Baka13.3..jpg"/>
          <p:cNvSpPr/>
          <p:nvPr/>
        </p:nvSpPr>
        <p:spPr>
          <a:xfrm>
            <a:off x="3976560" y="4191120"/>
            <a:ext cx="4900320" cy="2030760"/>
          </a:xfrm>
          <a:prstGeom prst="roundRect">
            <a:avLst>
              <a:gd name="adj" fmla="val 16667"/>
            </a:avLst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3" name="Rectangle 4"/>
          <p:cNvSpPr/>
          <p:nvPr/>
        </p:nvSpPr>
        <p:spPr>
          <a:xfrm>
            <a:off x="399960" y="1801800"/>
            <a:ext cx="8591040" cy="227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 оквиру овог програма поред осталог вршена је помоћ породицама при лечењу стерилитета, измирење трошкова смештаја у надлежне институције - школе деце са посебним потребама, помоћ избеглим лицима.</a:t>
            </a: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ru-RU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Исплаћено је укупно 826 захтева за једнократну помоћ, без иједног одбијеног захтева. Показатељи учинка: повећа је број захтева јер се све више грађана обраћа за помоћ у виду једнократне помоћи ради куповине основних животних намирница, куповине лекова, плаћања комуналних услуга и дрва за огрев. </a:t>
            </a:r>
            <a:r>
              <a:rPr lang="sr-CS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CS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4" name="Text Placeholder 2"/>
          <p:cNvSpPr/>
          <p:nvPr/>
        </p:nvSpPr>
        <p:spPr>
          <a:xfrm>
            <a:off x="399960" y="914400"/>
            <a:ext cx="8053200" cy="533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</a:t>
            </a:r>
            <a:r>
              <a:rPr lang="ru-RU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обезбеђивање свеобухватне социјалне заштите и помоћи најугроженијем становништву града/општине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6" dur="indefinite" restart="never" nodeType="tmRoot">
          <p:childTnLst>
            <p:seq>
              <p:cTn id="37" dur="indefinite" nodeType="mainSeq"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42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533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12: Здравствена заштита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76" name="Rectangle 3"/>
          <p:cNvSpPr/>
          <p:nvPr/>
        </p:nvSpPr>
        <p:spPr>
          <a:xfrm>
            <a:off x="190440" y="1312920"/>
            <a:ext cx="8762760" cy="87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7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Доступност примарне здравствене заштите у складу са националним стандардима и обезбеђивање и спровођење активности у областима деловања јавног здравља је унапређено и интензивирана комуникација са саветницима за заштиту права пацијената</a:t>
            </a:r>
            <a:r>
              <a:rPr lang="sr-CS" sz="1700" b="0" i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7" name="Rectangle 5"/>
          <p:cNvSpPr/>
          <p:nvPr/>
        </p:nvSpPr>
        <p:spPr>
          <a:xfrm>
            <a:off x="375120" y="4944960"/>
            <a:ext cx="8340840" cy="119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sr-C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Пружање превентивних услуга подигнуто је на виши ниво кроз финансирање промотивних активности за контролу од ризика на малигна обољења (назив кампање и сл.)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8" name="TextBox 6"/>
          <p:cNvSpPr/>
          <p:nvPr/>
        </p:nvSpPr>
        <p:spPr>
          <a:xfrm>
            <a:off x="276120" y="754560"/>
            <a:ext cx="8445600" cy="522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ru-RU" sz="14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доступност примарне здравствене заштите у складу са националним стандардима, односно обезбеђивање и спровођење активности у областима деловања јавног здравља.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9" name="Picture 7"/>
          <p:cNvPicPr/>
          <p:nvPr/>
        </p:nvPicPr>
        <p:blipFill>
          <a:blip r:embed="rId1"/>
          <a:stretch/>
        </p:blipFill>
        <p:spPr>
          <a:xfrm>
            <a:off x="5029200" y="2444400"/>
            <a:ext cx="3785760" cy="22399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594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13: Развој културе и информисања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/>
          </p:nvPr>
        </p:nvSpPr>
        <p:spPr>
          <a:xfrm>
            <a:off x="274320" y="1447920"/>
            <a:ext cx="8343000" cy="4721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 45.232.167,10 динара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Функционисање локалних установа културе ( Библиотека „Центар за културу“ Кладово) износ од 33.312.390,24 динара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Јачање културне пордукције и уметничког стваралаштва износ од 2.919.776,86 динара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Унапређење система очувања и представљања културно-историјског наслеђа  износ од 3.500.000,00  динара.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Остваривање и унапређење јавног интереса у области јавног информисања износ од 4.500.000,00 динара.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Казан култ 2025 износ од 1.000.000,00 динара. 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C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Програми у Библиотеци организовани су у складу са потребама и интересовањима свих категорија читалаца. За најмлађе су на Дечјем одељењу одржане бројне радионице, читалачка олимпијада, сусрети са дечјим писцима. Свакој од ових активности присуствује велики број ђака, посебно гостовањима писаца.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82" name="Text Placeholder 2"/>
          <p:cNvSpPr/>
          <p:nvPr/>
        </p:nvSpPr>
        <p:spPr>
          <a:xfrm>
            <a:off x="380880" y="823680"/>
            <a:ext cx="8236440" cy="623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очување, унапређење и представљање културног-историјског наслеђа, културне разноврсности, продукције и стваралаштва у локалној заједници и остваривање права грађана на информисање и унапређење јавног информисања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3" name="TextBox 6"/>
          <p:cNvSpPr/>
          <p:nvPr/>
        </p:nvSpPr>
        <p:spPr>
          <a:xfrm>
            <a:off x="380880" y="3932280"/>
            <a:ext cx="4954680" cy="119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ru-RU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Одступања у броју реализованих програма-због извођења грађевинских радова у објекту " Дом културе" која су трајала 3 месеца у оквиру реализације пројекта " Градови у фокусу" општине Кладово, реализован је мањи број програма, због немогућности коришћења простора велике сале, хола библиотеке и осталог (реконструкција тоалета, депоа, шминкернице, кемамичарски радови, радови у концертној сали) 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84" name="Picture 7"/>
          <p:cNvPicPr/>
          <p:nvPr/>
        </p:nvPicPr>
        <p:blipFill>
          <a:blip r:embed="rId1"/>
          <a:stretch/>
        </p:blipFill>
        <p:spPr>
          <a:xfrm>
            <a:off x="5403240" y="3932280"/>
            <a:ext cx="3153240" cy="17517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3" dur="indefinite" restart="never" nodeType="tmRoot">
          <p:childTnLst>
            <p:seq>
              <p:cTn id="44" dur="indefinite" nodeType="mainSeq"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49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524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14: Развој спорта и омладине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276120" y="1483200"/>
            <a:ext cx="8412120" cy="4492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59.859.795,34 динара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Функционисање локалних спортских установа у износу од 36.813.020,04 динара.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Спровођење омладинске политике  износ од 148.149,70 динара.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Изградња градског базена у Кладову износ од 22.898.625,60 динара. 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87" name="Rectangle 4"/>
          <p:cNvSpPr/>
          <p:nvPr/>
        </p:nvSpPr>
        <p:spPr>
          <a:xfrm>
            <a:off x="369000" y="3124080"/>
            <a:ext cx="5316120" cy="156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just" defTabSz="914400">
              <a:lnSpc>
                <a:spcPct val="100000"/>
              </a:lnSpc>
            </a:pPr>
            <a:r>
              <a:rPr lang="sr-C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Циљ, обезбеђивање услова за рад и унапређење капацитета спортских организација преко којих се остварује јавни интерес у области спорта у граду/општини, реализован је делимично у односу на план. Изградња градског базена се наставља и у наредној години. 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lang="sr-C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Крајем 2025.године  објављен је јавни конкурс за доделу буџетских средстава у области спорта. Спортска удружења су по потписивању Уговора о додели средстава,  била у обавези да доставе планове потрошње на основу својих потреба.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8" name="Text Placeholder 2"/>
          <p:cNvSpPr/>
          <p:nvPr/>
        </p:nvSpPr>
        <p:spPr>
          <a:xfrm>
            <a:off x="369000" y="929880"/>
            <a:ext cx="8227080" cy="380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обезбеђивање приступа спорту и подршка пројектима везаним за развој спорта, као и обезбеђивање услова за развој и спровођење омладинске политике. 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89" name="Picture 6"/>
          <p:cNvPicPr/>
          <p:nvPr/>
        </p:nvPicPr>
        <p:blipFill>
          <a:blip r:embed="rId1"/>
          <a:stretch/>
        </p:blipFill>
        <p:spPr>
          <a:xfrm>
            <a:off x="5943600" y="3160440"/>
            <a:ext cx="2486520" cy="16758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0" dur="indefinite" restart="never" nodeType="tmRoot">
          <p:childTnLst>
            <p:seq>
              <p:cTn id="51" dur="indefinite" nodeType="mainSeq"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56" dur="5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6854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</a:t>
            </a: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 15</a:t>
            </a: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: Опште услуге локалне самоуправе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264960" y="1627560"/>
            <a:ext cx="8595000" cy="5023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</a:t>
            </a: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283.018.661,</a:t>
            </a: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33 динара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Функционисање локалне самоуправе и градских општина  износ од 238.485.231,82 динара.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Управљање ванредним ситуацијама износ од 10.309.556,22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Образовање ученика са сметњама у развоју износ од 1.992.541,86 динара. 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Функционисање месних заједница износ од 29.804.335,51 динара.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Општинско правобранилаштво износ од 2.426.995,92 динара. 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C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Циљ, обезбеђено континуирано функционисање органа ЈЛС и органа градске општине: Трошкови  који су предвиђени овим програмом, планирани су у параметрима индентичним у односу на 20</a:t>
            </a:r>
            <a:r>
              <a:rPr lang="en-U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25</a:t>
            </a:r>
            <a:r>
              <a:rPr lang="sr-C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. годину што је у складу са  рестриктивном политиком запошљавања у државним органима, и у том смислу су формирани и сви остали трошкови на начин на који и како је могуће утицати а да при томе функционисање локалне самоуправе задржи постојећи квантитет и квалитет.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C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остварен  резултат је  буџетски суфицит</a:t>
            </a:r>
            <a:r>
              <a:rPr lang="sr-Latn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R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текућег периода</a:t>
            </a:r>
            <a:r>
              <a:rPr lang="sr-CS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у износу од 169.574.587,54 динара, остварен је као разлика остварених прихода и примања и извршених расхода и издатака, који  након корекције  пренетим неутрошеним средствима у износу од 64.191.883,86 динара износи 233.766.471,40 динара. </a:t>
            </a:r>
            <a:endParaRPr lang="en-US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Начелник општинске управе 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	</a:t>
            </a:r>
            <a:r>
              <a:rPr lang="sr-RS" sz="1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          Душан Белић</a:t>
            </a:r>
            <a:endParaRPr lang="en-US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92" name="Text Placeholder 2"/>
          <p:cNvSpPr/>
          <p:nvPr/>
        </p:nvSpPr>
        <p:spPr>
          <a:xfrm>
            <a:off x="380880" y="914400"/>
            <a:ext cx="8152920" cy="712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0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обезбеђивање услуга јавне управе и остваривање и заштита права грађана и јавног интереса, одрживо управљање финансијама и администрирање изворних прихода локалне самоуправе, сервисирање обавеза које проистичу из задуживања за финансирање буџета и управљање јавним дугом, као и пружање ефикасне интервенције, ублажавање последица и обезбеђење снабдевености и стабилности на тржишту у случају ванредних ситуација. 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93" name="Picture 8"/>
          <p:cNvPicPr/>
          <p:nvPr/>
        </p:nvPicPr>
        <p:blipFill>
          <a:blip r:embed="rId1"/>
          <a:stretch/>
        </p:blipFill>
        <p:spPr>
          <a:xfrm>
            <a:off x="6781680" y="4139280"/>
            <a:ext cx="1980720" cy="21445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7" dur="indefinite" restart="never" nodeType="tmRoot">
          <p:childTnLst>
            <p:seq>
              <p:cTn id="58" dur="indefinite" nodeType="mainSeq"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63" dur="500"/>
                                        <p:tgtEl>
                                          <p:spTgt spid="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276120" y="228600"/>
            <a:ext cx="8591040" cy="914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 16:Политички систем локалне самоуправе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262080" y="1450800"/>
            <a:ext cx="8582760" cy="3956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</a:t>
            </a: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31.363.012,</a:t>
            </a: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16 динара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Са </a:t>
            </a: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12</a:t>
            </a: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одржаних седница Скупштине општине</a:t>
            </a: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</a:t>
            </a:r>
            <a:r>
              <a:rPr lang="sr-R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Кладово</a:t>
            </a:r>
            <a:r>
              <a:rPr lang="sr-C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, Скупштина је у потпуности обављала делатности из своје надлежности у складу са Законом о локалној самоуправи и Статутом општине Кладово.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96" name="Content Placeholder 1"/>
          <p:cNvSpPr/>
          <p:nvPr/>
        </p:nvSpPr>
        <p:spPr>
          <a:xfrm>
            <a:off x="262080" y="1137240"/>
            <a:ext cx="8595000" cy="321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sr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о</a:t>
            </a:r>
            <a:r>
              <a:rPr lang="ru-RU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бављање основних функција изборних органа локалне самоуправе</a:t>
            </a:r>
            <a:r>
              <a:rPr lang="sr-RS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9800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97" name="Picture 6"/>
          <p:cNvPicPr/>
          <p:nvPr/>
        </p:nvPicPr>
        <p:blipFill>
          <a:blip r:embed="rId1"/>
          <a:stretch/>
        </p:blipFill>
        <p:spPr>
          <a:xfrm>
            <a:off x="4876920" y="3573360"/>
            <a:ext cx="3851280" cy="1980720"/>
          </a:xfrm>
          <a:prstGeom prst="rect">
            <a:avLst/>
          </a:prstGeom>
          <a:noFill/>
          <a:ln w="0">
            <a:noFill/>
          </a:ln>
        </p:spPr>
      </p:pic>
      <p:graphicFrame>
        <p:nvGraphicFramePr>
          <p:cNvPr id="198" name="Table 3"/>
          <p:cNvGraphicFramePr/>
          <p:nvPr/>
        </p:nvGraphicFramePr>
        <p:xfrm>
          <a:off x="457200" y="2634120"/>
          <a:ext cx="8387640" cy="497160"/>
        </p:xfrm>
        <a:graphic>
          <a:graphicData uri="http://schemas.openxmlformats.org/drawingml/2006/table">
            <a:tbl>
              <a:tblPr/>
              <a:tblGrid>
                <a:gridCol w="8387640"/>
              </a:tblGrid>
              <a:tr h="322200">
                <a:tc>
                  <a:txBody>
                    <a:bodyPr lIns="9360" tIns="9360" rIns="9360" bIns="0" anchor="t">
                      <a:noAutofit/>
                    </a:bodyPr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6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Број одржаних седница извршних органа износи 43, од којих је 17 уживо, а 26 телефонским путем</a:t>
                      </a:r>
                      <a:r>
                        <a:rPr lang="ru-RU" sz="1100" b="0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Calibri"/>
                        </a:rPr>
                        <a:t>.</a:t>
                      </a:r>
                      <a:endParaRPr lang="en-US" sz="11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t" marL="9360" marR="9360" marT="9360" marB="0">
                    <a:lnL w="12240">
                      <a:noFill/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64" dur="indefinite" restart="never" nodeType="tmRoot">
          <p:childTnLst>
            <p:seq>
              <p:cTn id="65" dur="indefinite" nodeType="mainSeq"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70" dur="500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276120" y="314280"/>
            <a:ext cx="8591040" cy="752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ПРОГРАМ17: Енергетска ефикасност и обновљиви извори енергије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276120" y="1828800"/>
            <a:ext cx="8593200" cy="4407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Укупно утрошено 7.749.042,48 динара.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sr-R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Извршено је унапређење енергетске ефикасности стамбених  објеката у општини Кладово. 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09800"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201" name="Picture 2"/>
          <p:cNvPicPr/>
          <p:nvPr/>
        </p:nvPicPr>
        <p:blipFill>
          <a:blip r:embed="rId1"/>
          <a:stretch/>
        </p:blipFill>
        <p:spPr>
          <a:xfrm>
            <a:off x="4419720" y="3276720"/>
            <a:ext cx="3976920" cy="20451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2" name="Content Placeholder 1"/>
          <p:cNvSpPr/>
          <p:nvPr/>
        </p:nvSpPr>
        <p:spPr>
          <a:xfrm>
            <a:off x="272520" y="1143000"/>
            <a:ext cx="8595000" cy="456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Сврха Програма је одрживи енергетски развој града/општине кроз постицање унапређења енергетске ефикасности, побољшање енергетске инфраструктуре и ширу употребу обновљивих извора енергије 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1" dur="indefinite" restart="never" nodeType="tmRoot">
          <p:childTnLst>
            <p:seq>
              <p:cTn id="72" dur="indefinite" nodeType="mainSeq"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fill="hold" nodeType="afterEffect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77" dur="500"/>
                                        <p:tgtEl>
                                          <p:spTgt spid="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1219320"/>
            <a:ext cx="8591040" cy="1066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p>
            <a:pPr indent="0" algn="ctr" defTabSz="685800">
              <a:lnSpc>
                <a:spcPct val="90000"/>
              </a:lnSpc>
              <a:buNone/>
            </a:pPr>
            <a:r>
              <a:rPr lang="sr-RS" sz="25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Захваљујемо Вам се што сте издвојили време и пажљиво прегледали презентацију</a:t>
            </a:r>
            <a:endParaRPr lang="en-US" sz="2500" b="0" u="none" strike="noStrike">
              <a:solidFill>
                <a:schemeClr val="dk1"/>
              </a:solidFill>
              <a:effectLst/>
              <a:uFillTx/>
              <a:latin typeface="Calibri Light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/>
          </p:nvPr>
        </p:nvSpPr>
        <p:spPr>
          <a:xfrm>
            <a:off x="274320" y="1298520"/>
            <a:ext cx="8595000" cy="493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l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Уколико сте заинтересовани да погледате Одлуку о завршном рачуну општине Кладово за 2025.годину, са свим пратећим документима у целини, исту можете преузети на следећем линку интернет странице општинске управе: </a:t>
            </a:r>
            <a:r>
              <a:rPr lang="en-U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https://kladovo.org.rs/lokalna-samouprava/opstinska-uprava/odeljenje-za-budzet-i-finansije/odsek-za-budzet-i-racunovodstvo/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algn="l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1360" indent="-171360" algn="just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Уколико имате питања у вези са  Водичем/презентацијом или Одлуком о завршном рачуну, можете нам писати на адресу: </a:t>
            </a:r>
            <a:r>
              <a:rPr lang="en-US" sz="2100" b="0" u="none" strike="noStrike">
                <a:solidFill>
                  <a:srgbClr val="FF0000"/>
                </a:solidFill>
                <a:effectLst/>
                <a:uFillTx/>
                <a:latin typeface="Calibri"/>
              </a:rPr>
              <a:t>m.floric88@gmail.com</a:t>
            </a:r>
            <a:r>
              <a:rPr lang="sr-RS" sz="21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 и оставити контакт податке за достављање одговора.</a:t>
            </a:r>
            <a:endParaRPr lang="en-US" sz="21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  <a:solidFill>
          <a:schemeClr val="phClr"/>
        </a:soli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  <a:ln w="63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1799</TotalTime>
  <Application>LibreOffice/26.2.1.2$Windows_X86_64 LibreOffice_project/620$Build-2</Application>
  <AppVersion>15.0000</AppVersion>
  <Words>3033</Words>
  <Paragraphs>246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JPantic</dc:creator>
  <dc:description/>
  <dc:language>en-US</dc:language>
  <cp:lastModifiedBy/>
  <cp:lastPrinted>2018-09-10T13:38:36Z</cp:lastPrinted>
  <dcterms:modified xsi:type="dcterms:W3CDTF">2026-07-02T12:03:09Z</dcterms:modified>
  <cp:revision>229</cp:revision>
  <dc:subject/>
  <dc:title>КОНСОЛИДОВАНИ ЗАВРШНИ РАЧУН БУЏЕТА ОПШТИНЕ ВЕЛИКО ГРАДИШТЕ ЗА 2014.ГОДИНУ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  <property fmtid="{D5CDD505-2E9C-101B-9397-08002B2CF9AE}" pid="3" name="Slides">
    <vt:i4>35</vt:i4>
  </property>
</Properties>
</file>