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colors6.xml" ContentType="application/vnd.openxmlformats-officedocument.drawingml.diagramColors+xml"/>
  <Override PartName="/ppt/charts/chart3.xml" ContentType="application/vnd.openxmlformats-officedocument.drawingml.chart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5" r:id="rId3"/>
    <p:sldId id="258" r:id="rId4"/>
    <p:sldId id="259" r:id="rId5"/>
    <p:sldId id="275" r:id="rId6"/>
    <p:sldId id="262" r:id="rId7"/>
    <p:sldId id="282" r:id="rId8"/>
    <p:sldId id="261" r:id="rId9"/>
    <p:sldId id="263" r:id="rId10"/>
    <p:sldId id="283" r:id="rId11"/>
    <p:sldId id="264" r:id="rId12"/>
    <p:sldId id="286" r:id="rId13"/>
    <p:sldId id="279" r:id="rId14"/>
    <p:sldId id="266" r:id="rId15"/>
    <p:sldId id="284" r:id="rId16"/>
    <p:sldId id="268" r:id="rId17"/>
    <p:sldId id="287" r:id="rId18"/>
    <p:sldId id="280" r:id="rId19"/>
    <p:sldId id="271" r:id="rId20"/>
    <p:sldId id="288" r:id="rId21"/>
    <p:sldId id="273" r:id="rId22"/>
    <p:sldId id="274" r:id="rId23"/>
    <p:sldId id="281" r:id="rId24"/>
    <p:sldId id="289" r:id="rId25"/>
    <p:sldId id="290" r:id="rId26"/>
    <p:sldId id="278" r:id="rId2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61" autoAdjust="0"/>
    <p:restoredTop sz="89275" autoAdjust="0"/>
  </p:normalViewPr>
  <p:slideViewPr>
    <p:cSldViewPr>
      <p:cViewPr>
        <p:scale>
          <a:sx n="100" d="100"/>
          <a:sy n="100" d="100"/>
        </p:scale>
        <p:origin x="-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1.0030864197530881E-2"/>
          <c:y val="0.45318286412828634"/>
          <c:w val="0.97067901234568277"/>
          <c:h val="0.419794520547945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showPercent val="1"/>
          </c:dLbls>
          <c:cat>
            <c:strRef>
              <c:f>Sheet1!$A$2:$A$9</c:f>
              <c:strCache>
                <c:ptCount val="8"/>
                <c:pt idx="0">
                  <c:v>Приходи од пореза  64%</c:v>
                </c:pt>
                <c:pt idx="1">
                  <c:v>Трансфери 19,50%</c:v>
                </c:pt>
                <c:pt idx="2">
                  <c:v>Други приходи 0,57%</c:v>
                </c:pt>
                <c:pt idx="3">
                  <c:v>Примања од продаје нефинансијске имовине 5,90%</c:v>
                </c:pt>
                <c:pt idx="4">
                  <c:v>Примања од продаје финансијске имовине 0,01%</c:v>
                </c:pt>
                <c:pt idx="5">
                  <c:v>Пренета средства из ранијих година   8,60%</c:v>
                </c:pt>
                <c:pt idx="6">
                  <c:v>Донације од међународних организација 0%</c:v>
                </c:pt>
                <c:pt idx="7">
                  <c:v>Мешовити и неодређени приходи 1,42%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631512000</c:v>
                </c:pt>
                <c:pt idx="1">
                  <c:v>192800000</c:v>
                </c:pt>
                <c:pt idx="2">
                  <c:v>5724000</c:v>
                </c:pt>
                <c:pt idx="3">
                  <c:v>59024000</c:v>
                </c:pt>
                <c:pt idx="4">
                  <c:v>100000</c:v>
                </c:pt>
                <c:pt idx="5">
                  <c:v>85000000</c:v>
                </c:pt>
                <c:pt idx="6">
                  <c:v>0</c:v>
                </c:pt>
                <c:pt idx="7">
                  <c:v>14040000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Sheet1!$A$2:$A$9</c:f>
              <c:strCache>
                <c:ptCount val="8"/>
                <c:pt idx="0">
                  <c:v>Коришћење роба и услуга - 34,47%</c:v>
                </c:pt>
                <c:pt idx="1">
                  <c:v>Дотације и трансфери - 13,05%</c:v>
                </c:pt>
                <c:pt idx="2">
                  <c:v>Расходи за запослене - 22,90%</c:v>
                </c:pt>
                <c:pt idx="3">
                  <c:v>Социјална помоћ - 3,29%</c:v>
                </c:pt>
                <c:pt idx="4">
                  <c:v>Субвенције - 2.69%</c:v>
                </c:pt>
                <c:pt idx="5">
                  <c:v>Остали расходи - 6.38%</c:v>
                </c:pt>
                <c:pt idx="6">
                  <c:v>Средства резерве - 1.31%</c:v>
                </c:pt>
                <c:pt idx="7">
                  <c:v>Капитални издаци - 15.91%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34.47</c:v>
                </c:pt>
                <c:pt idx="1">
                  <c:v>13.05</c:v>
                </c:pt>
                <c:pt idx="2">
                  <c:v>22.9</c:v>
                </c:pt>
                <c:pt idx="3">
                  <c:v>3.29</c:v>
                </c:pt>
                <c:pt idx="4">
                  <c:v>2.69</c:v>
                </c:pt>
                <c:pt idx="5">
                  <c:v>6.38</c:v>
                </c:pt>
                <c:pt idx="6">
                  <c:v>1.31</c:v>
                </c:pt>
                <c:pt idx="7">
                  <c:v>15.91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showPercent val="1"/>
          </c:dLbls>
          <c:cat>
            <c:strRef>
              <c:f>Sheet1!$A$2:$A$18</c:f>
              <c:strCache>
                <c:ptCount val="17"/>
                <c:pt idx="0">
                  <c:v>Становање,урбанизам и просторно планирање 0.1%</c:v>
                </c:pt>
                <c:pt idx="1">
                  <c:v>Комуналне делатности 15.3%</c:v>
                </c:pt>
                <c:pt idx="2">
                  <c:v>Локални економски развој 1%</c:v>
                </c:pt>
                <c:pt idx="3">
                  <c:v>Развој туризма 4.9%</c:v>
                </c:pt>
                <c:pt idx="4">
                  <c:v>Пољопривреда и рурални развој 1.4%</c:v>
                </c:pt>
                <c:pt idx="5">
                  <c:v>Заштита животне средине 0.5%</c:v>
                </c:pt>
                <c:pt idx="6">
                  <c:v>Организација саобраћаја и саобраћајна инфраструктура 5.1%</c:v>
                </c:pt>
                <c:pt idx="7">
                  <c:v>Предшколско васпитање и образовање  11.7%</c:v>
                </c:pt>
                <c:pt idx="8">
                  <c:v>Основно образовање и васпитање 7.3%</c:v>
                </c:pt>
                <c:pt idx="9">
                  <c:v>Средње образовање и васпитање 1.9%</c:v>
                </c:pt>
                <c:pt idx="10">
                  <c:v>Социјална и дечија заштита 5.1%</c:v>
                </c:pt>
                <c:pt idx="11">
                  <c:v>Здравствена заштита 0.7%</c:v>
                </c:pt>
                <c:pt idx="12">
                  <c:v>Развој културе и информисања  4.1%</c:v>
                </c:pt>
                <c:pt idx="13">
                  <c:v>Развој спорта и омладине  7.5%</c:v>
                </c:pt>
                <c:pt idx="14">
                  <c:v>Опште услуге локалне самоуправе  29.9%</c:v>
                </c:pt>
                <c:pt idx="15">
                  <c:v>Политички систем локалне самоуправе 3.3%</c:v>
                </c:pt>
                <c:pt idx="16">
                  <c:v>Енергетска ефикасност и обновљиви извори енергије   0.2%</c:v>
                </c:pt>
              </c:strCache>
            </c:strRef>
          </c:cat>
          <c:val>
            <c:numRef>
              <c:f>Sheet1!$B$2:$B$18</c:f>
              <c:numCache>
                <c:formatCode>0.0%</c:formatCode>
                <c:ptCount val="17"/>
                <c:pt idx="0">
                  <c:v>1.0000000000000002E-3</c:v>
                </c:pt>
                <c:pt idx="1">
                  <c:v>0.15300000000000002</c:v>
                </c:pt>
                <c:pt idx="2">
                  <c:v>1.0000000000000002E-2</c:v>
                </c:pt>
                <c:pt idx="3">
                  <c:v>4.9000000000000009E-2</c:v>
                </c:pt>
                <c:pt idx="4">
                  <c:v>1.4E-2</c:v>
                </c:pt>
                <c:pt idx="5">
                  <c:v>5.000000000000001E-3</c:v>
                </c:pt>
                <c:pt idx="6">
                  <c:v>5.1000000000000004E-2</c:v>
                </c:pt>
                <c:pt idx="7">
                  <c:v>0.11700000000000002</c:v>
                </c:pt>
                <c:pt idx="8">
                  <c:v>7.3000000000000009E-2</c:v>
                </c:pt>
                <c:pt idx="9">
                  <c:v>1.9000000000000003E-2</c:v>
                </c:pt>
                <c:pt idx="10">
                  <c:v>5.1000000000000004E-2</c:v>
                </c:pt>
                <c:pt idx="11">
                  <c:v>7.000000000000001E-3</c:v>
                </c:pt>
                <c:pt idx="12">
                  <c:v>4.1000000000000002E-2</c:v>
                </c:pt>
                <c:pt idx="13">
                  <c:v>7.5000000000000011E-2</c:v>
                </c:pt>
                <c:pt idx="14">
                  <c:v>0.2990000000000001</c:v>
                </c:pt>
                <c:pt idx="15">
                  <c:v>3.3000000000000002E-2</c:v>
                </c:pt>
                <c:pt idx="16">
                  <c:v>2.0000000000000005E-3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16"/>
        <c:delete val="1"/>
      </c:legendEntry>
      <c:layout>
        <c:manualLayout>
          <c:xMode val="edge"/>
          <c:yMode val="edge"/>
          <c:x val="0.1213016428501995"/>
          <c:y val="1.6836195965366927E-2"/>
          <c:w val="0.77745844269466413"/>
          <c:h val="0.38583214224243595"/>
        </c:manualLayout>
      </c:layout>
      <c:txPr>
        <a:bodyPr/>
        <a:lstStyle/>
        <a:p>
          <a:pPr>
            <a:defRPr sz="9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</a:t>
          </a:r>
          <a:r>
            <a:rPr lang="sr-Cyrl-RS" sz="1600" dirty="0" smtClean="0"/>
            <a:t>општине</a:t>
          </a:r>
          <a:endParaRPr lang="sr-Latn-RS" sz="1600" dirty="0" smtClean="0"/>
        </a:p>
        <a:p>
          <a:r>
            <a:rPr lang="sr-Cyrl-RS" sz="1600" dirty="0" smtClean="0"/>
            <a:t>Правобранилаштво</a:t>
          </a:r>
        </a:p>
        <a:p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Установа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културе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Средње школе</a:t>
          </a:r>
        </a:p>
        <a:p>
          <a:r>
            <a:rPr lang="sr-Cyrl-RS" sz="1200" dirty="0"/>
            <a:t>Дом </a:t>
          </a:r>
          <a:r>
            <a:rPr lang="sr-Cyrl-RS" sz="1200" dirty="0" smtClean="0"/>
            <a:t>здравља</a:t>
          </a:r>
          <a:r>
            <a:rPr lang="sr-Latn-RS" sz="1200" dirty="0" smtClean="0"/>
            <a:t> </a:t>
          </a:r>
        </a:p>
        <a:p>
          <a:r>
            <a:rPr lang="sr-Cyrl-RS" sz="1200" dirty="0" smtClean="0"/>
            <a:t>Центар за социјални рад</a:t>
          </a:r>
        </a:p>
        <a:p>
          <a:r>
            <a:rPr lang="sr-Latn-RS" sz="1200" dirty="0" smtClean="0"/>
            <a:t>                         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 custScaleY="15886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 за припрему одлуке о буџету за </a:t>
          </a:r>
          <a:r>
            <a:rPr lang="sr-Cyrl-RS" sz="1400" dirty="0" smtClean="0"/>
            <a:t>202</a:t>
          </a:r>
          <a:r>
            <a:rPr lang="sr-Latn-RS" sz="1400" dirty="0" smtClean="0"/>
            <a:t>4</a:t>
          </a:r>
          <a:r>
            <a:rPr lang="sr-Cyrl-RS" sz="1400" dirty="0" smtClean="0"/>
            <a:t>. </a:t>
          </a:r>
          <a:r>
            <a:rPr lang="sr-Cyrl-RS" sz="1400" dirty="0"/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5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7E8E6685-0078-4B86-BC52-3A0FBAF76686}" type="pres">
      <dgm:prSet presAssocID="{F68F9F1A-A0AC-4627-BB76-A21CB9C16ACA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општине </a:t>
          </a:r>
          <a:r>
            <a:rPr lang="sr-Cyrl-RS" sz="1300" dirty="0" smtClean="0">
              <a:solidFill>
                <a:srgbClr val="00B050"/>
              </a:solidFill>
            </a:rPr>
            <a:t>(</a:t>
          </a:r>
          <a:r>
            <a:rPr lang="sr-Latn-RS" sz="1300" dirty="0" smtClean="0">
              <a:solidFill>
                <a:srgbClr val="00B050"/>
              </a:solidFill>
            </a:rPr>
            <a:t>988.200.000</a:t>
          </a:r>
          <a:r>
            <a:rPr lang="sr-Cyrl-RS" sz="1300" dirty="0" smtClean="0">
              <a:solidFill>
                <a:srgbClr val="00B050"/>
              </a:solidFill>
            </a:rPr>
            <a:t>)</a:t>
          </a:r>
          <a:endParaRPr lang="en-US" sz="1300" dirty="0">
            <a:solidFill>
              <a:srgbClr val="00B05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општине </a:t>
          </a:r>
          <a:r>
            <a:rPr lang="sr-Cyrl-RS" dirty="0" smtClean="0">
              <a:solidFill>
                <a:srgbClr val="00B050"/>
              </a:solidFill>
            </a:rPr>
            <a:t>(</a:t>
          </a:r>
          <a:r>
            <a:rPr lang="sr-Latn-RS" dirty="0" smtClean="0">
              <a:solidFill>
                <a:srgbClr val="00B050"/>
              </a:solidFill>
            </a:rPr>
            <a:t>880.000.000</a:t>
          </a:r>
          <a:r>
            <a:rPr lang="sr-Cyrl-RS" dirty="0" smtClean="0">
              <a:solidFill>
                <a:srgbClr val="00B050"/>
              </a:solidFill>
            </a:rPr>
            <a:t>)</a:t>
          </a:r>
          <a:endParaRPr lang="en-US" dirty="0">
            <a:solidFill>
              <a:srgbClr val="00B05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 smtClean="0">
              <a:solidFill>
                <a:srgbClr val="00B050"/>
              </a:solidFill>
            </a:rPr>
            <a:t>(</a:t>
          </a:r>
          <a:r>
            <a:rPr lang="sr-Latn-RS" dirty="0" smtClean="0">
              <a:solidFill>
                <a:srgbClr val="00B050"/>
              </a:solidFill>
            </a:rPr>
            <a:t>85.000.000</a:t>
          </a:r>
          <a:r>
            <a:rPr lang="sr-Cyrl-RS" dirty="0" smtClean="0">
              <a:solidFill>
                <a:srgbClr val="00B050"/>
              </a:solidFill>
            </a:rPr>
            <a:t>) </a:t>
          </a:r>
          <a:endParaRPr lang="en-US" dirty="0">
            <a:solidFill>
              <a:srgbClr val="00B05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</a:t>
          </a:r>
        </a:p>
        <a:p>
          <a:r>
            <a:rPr lang="sr-Cyrl-RS" dirty="0" smtClean="0">
              <a:solidFill>
                <a:srgbClr val="00B050"/>
              </a:solidFill>
            </a:rPr>
            <a:t> (</a:t>
          </a:r>
          <a:r>
            <a:rPr lang="sr-Latn-RS" dirty="0" smtClean="0">
              <a:solidFill>
                <a:srgbClr val="00B050"/>
              </a:solidFill>
            </a:rPr>
            <a:t>23.200.000</a:t>
          </a:r>
          <a:r>
            <a:rPr lang="sr-Cyrl-RS" dirty="0" smtClean="0">
              <a:solidFill>
                <a:srgbClr val="00B050"/>
              </a:solidFill>
            </a:rPr>
            <a:t>)</a:t>
          </a:r>
          <a:endParaRPr lang="en-US" dirty="0">
            <a:solidFill>
              <a:srgbClr val="00B05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</a:t>
          </a:r>
          <a:endParaRPr lang="sr-Latn-RS" dirty="0" smtClean="0"/>
        </a:p>
        <a:p>
          <a:pPr algn="ctr"/>
          <a:r>
            <a:rPr lang="sr-Cyrl-RS" dirty="0" smtClean="0"/>
            <a:t>988</a:t>
          </a:r>
          <a:r>
            <a:rPr lang="sr-Latn-RS" dirty="0" smtClean="0"/>
            <a:t>.2</a:t>
          </a:r>
          <a:r>
            <a:rPr lang="sr-Cyrl-RS" dirty="0" smtClean="0"/>
            <a:t>00</a:t>
          </a:r>
          <a:r>
            <a:rPr lang="sr-Latn-RS" dirty="0" smtClean="0"/>
            <a:t>.000</a:t>
          </a:r>
          <a:r>
            <a:rPr lang="sr-Cyrl-RS" dirty="0" smtClean="0"/>
            <a:t> 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</a:t>
          </a:r>
          <a:r>
            <a:rPr lang="sr-Cyrl-RS" dirty="0" smtClean="0"/>
            <a:t>пореза</a:t>
          </a:r>
          <a:r>
            <a:rPr lang="sr-Latn-RS" dirty="0" smtClean="0"/>
            <a:t>  631.512.000 </a:t>
          </a:r>
          <a:r>
            <a:rPr lang="sr-Cyrl-RS" dirty="0" smtClean="0"/>
            <a:t>динара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Latn-RS" dirty="0" smtClean="0"/>
            <a:t>192.800.000 </a:t>
          </a:r>
          <a:r>
            <a:rPr lang="sr-Cyrl-RS" dirty="0" smtClean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 smtClean="0"/>
            <a:t>Други </a:t>
          </a:r>
          <a:r>
            <a:rPr lang="sr-Cyrl-RS" dirty="0"/>
            <a:t>приходи </a:t>
          </a:r>
          <a:r>
            <a:rPr lang="sr-Cyrl-RS" dirty="0" smtClean="0"/>
            <a:t> и примања 5.724.000 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нефинансијске имовине </a:t>
          </a:r>
          <a:r>
            <a:rPr lang="sr-Latn-RS" dirty="0" smtClean="0"/>
            <a:t>59.024.000 </a:t>
          </a:r>
          <a:r>
            <a:rPr lang="sr-Cyrl-RS" dirty="0" smtClean="0"/>
            <a:t>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/>
            <a:t>Примања од </a:t>
          </a:r>
          <a:r>
            <a:rPr lang="sr-Cyrl-RS" dirty="0" smtClean="0"/>
            <a:t>задуживања и продаје </a:t>
          </a:r>
          <a:r>
            <a:rPr lang="sr-Cyrl-RS" dirty="0"/>
            <a:t>финансијске имовине </a:t>
          </a:r>
          <a:r>
            <a:rPr lang="sr-Latn-RS" dirty="0" smtClean="0"/>
            <a:t>100.000 </a:t>
          </a:r>
          <a:r>
            <a:rPr lang="sr-Cyrl-RS" dirty="0" smtClean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</a:t>
          </a:r>
          <a:r>
            <a:rPr lang="sr-Cyrl-RS" sz="1000" dirty="0" smtClean="0"/>
            <a:t>година</a:t>
          </a:r>
          <a:r>
            <a:rPr lang="sr-Latn-RS" sz="1000" dirty="0" smtClean="0"/>
            <a:t> 85</a:t>
          </a:r>
          <a:r>
            <a:rPr lang="sr-Cyrl-RS" sz="1000" dirty="0" smtClean="0">
              <a:solidFill>
                <a:schemeClr val="tx1"/>
              </a:solidFill>
            </a:rPr>
            <a:t>.000.000 </a:t>
          </a:r>
          <a:r>
            <a:rPr lang="sr-Latn-RS" sz="1000" dirty="0" smtClean="0">
              <a:solidFill>
                <a:schemeClr val="tx1"/>
              </a:solidFill>
            </a:rPr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276EBCCB-B11F-4FC8-8070-781739091C4A}">
      <dgm:prSet phldrT="[Text]" custT="1"/>
      <dgm:spPr/>
      <dgm:t>
        <a:bodyPr/>
        <a:lstStyle/>
        <a:p>
          <a:pPr algn="ctr"/>
          <a:r>
            <a:rPr lang="sr-Cyrl-RS" sz="1000" dirty="0" smtClean="0"/>
            <a:t>Донације од међународних организација </a:t>
          </a:r>
          <a:r>
            <a:rPr lang="sr-Latn-RS" sz="1000" dirty="0" smtClean="0"/>
            <a:t>0,00</a:t>
          </a:r>
          <a:r>
            <a:rPr lang="sr-Cyrl-RS" sz="1000" dirty="0" smtClean="0"/>
            <a:t>динара</a:t>
          </a:r>
          <a:endParaRPr lang="en-US" sz="1000" dirty="0"/>
        </a:p>
      </dgm:t>
    </dgm:pt>
    <dgm:pt modelId="{4CCC1AF1-D5EB-4288-A496-654DE5B5BEF0}" type="parTrans" cxnId="{CCF2DA50-6610-4636-9A30-700C18E9CCCA}">
      <dgm:prSet/>
      <dgm:spPr/>
      <dgm:t>
        <a:bodyPr/>
        <a:lstStyle/>
        <a:p>
          <a:endParaRPr lang="en-US"/>
        </a:p>
      </dgm:t>
    </dgm:pt>
    <dgm:pt modelId="{2A88A6AF-2AE2-4AA3-8C76-79020998D567}" type="sibTrans" cxnId="{CCF2DA50-6610-4636-9A30-700C18E9CCCA}">
      <dgm:prSet/>
      <dgm:spPr/>
      <dgm:t>
        <a:bodyPr/>
        <a:lstStyle/>
        <a:p>
          <a:endParaRPr lang="en-US"/>
        </a:p>
      </dgm:t>
    </dgm:pt>
    <dgm:pt modelId="{81F76FC3-AD81-408D-9A9E-B2FBB259C6F3}">
      <dgm:prSet phldrT="[Text]" custT="1"/>
      <dgm:spPr/>
      <dgm:t>
        <a:bodyPr/>
        <a:lstStyle/>
        <a:p>
          <a:pPr algn="ctr"/>
          <a:r>
            <a:rPr lang="sr-Cyrl-RS" sz="1000" dirty="0" smtClean="0"/>
            <a:t>Мешовити и неодређени приходи </a:t>
          </a:r>
          <a:r>
            <a:rPr lang="sr-Latn-RS" sz="1000" dirty="0" smtClean="0"/>
            <a:t>14</a:t>
          </a:r>
          <a:r>
            <a:rPr lang="sr-Cyrl-RS" sz="1000" dirty="0" smtClean="0"/>
            <a:t>.</a:t>
          </a:r>
          <a:r>
            <a:rPr lang="sr-Latn-RS" sz="1000" dirty="0" smtClean="0"/>
            <a:t>040</a:t>
          </a:r>
          <a:r>
            <a:rPr lang="sr-Cyrl-RS" sz="1000" dirty="0" smtClean="0"/>
            <a:t>.000 динара</a:t>
          </a:r>
          <a:endParaRPr lang="en-US" sz="1000" dirty="0"/>
        </a:p>
      </dgm:t>
    </dgm:pt>
    <dgm:pt modelId="{BDD1ABD3-A62C-4E2A-93A6-46BE62CA1D8D}" type="parTrans" cxnId="{2C46292A-501D-43D0-B3DF-BC3A41705FF6}">
      <dgm:prSet/>
      <dgm:spPr/>
      <dgm:t>
        <a:bodyPr/>
        <a:lstStyle/>
        <a:p>
          <a:endParaRPr lang="en-US"/>
        </a:p>
      </dgm:t>
    </dgm:pt>
    <dgm:pt modelId="{3566A74F-2FC9-4F93-8D1D-EA8A57F50BAF}" type="sibTrans" cxnId="{2C46292A-501D-43D0-B3DF-BC3A41705FF6}">
      <dgm:prSet/>
      <dgm:spPr/>
      <dgm:t>
        <a:bodyPr/>
        <a:lstStyle/>
        <a:p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9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9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E4213-15E1-4436-8045-C055E8A54EDE}" type="pres">
      <dgm:prSet presAssocID="{40EF3D92-C4CB-4CBC-8AED-087234C53764}" presName="node" presStyleLbl="venn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FC9CD-FF79-40EF-A271-A8DBB0423AC2}" type="pres">
      <dgm:prSet presAssocID="{920F0D4F-6C4C-4BE8-9363-F48FBF034871}" presName="node" presStyleLbl="venn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DA640E-4D13-46E5-9AC2-321D49529E1A}" type="pres">
      <dgm:prSet presAssocID="{276EBCCB-B11F-4FC8-8070-781739091C4A}" presName="node" presStyleLbl="venn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F702C8-EAAF-4112-A70C-6720906BE9B9}" type="pres">
      <dgm:prSet presAssocID="{81F76FC3-AD81-408D-9A9E-B2FBB259C6F3}" presName="node" presStyleLbl="venn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9ECDC389-B7A2-46A9-97A2-EFC6D6158B04}" type="presOf" srcId="{81F76FC3-AD81-408D-9A9E-B2FBB259C6F3}" destId="{6AF702C8-EAAF-4112-A70C-6720906BE9B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2C46292A-501D-43D0-B3DF-BC3A41705FF6}" srcId="{43275D6C-D470-4E2E-96F8-239EECE5D634}" destId="{81F76FC3-AD81-408D-9A9E-B2FBB259C6F3}" srcOrd="7" destOrd="0" parTransId="{BDD1ABD3-A62C-4E2A-93A6-46BE62CA1D8D}" sibTransId="{3566A74F-2FC9-4F93-8D1D-EA8A57F50BAF}"/>
    <dgm:cxn modelId="{8DD1B100-1018-4A9D-8E8C-328B62BE78DF}" type="presOf" srcId="{276EBCCB-B11F-4FC8-8070-781739091C4A}" destId="{EDDA640E-4D13-46E5-9AC2-321D49529E1A}" srcOrd="0" destOrd="0" presId="urn:microsoft.com/office/officeart/2005/8/layout/radial3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CCF2DA50-6610-4636-9A30-700C18E9CCCA}" srcId="{43275D6C-D470-4E2E-96F8-239EECE5D634}" destId="{276EBCCB-B11F-4FC8-8070-781739091C4A}" srcOrd="6" destOrd="0" parTransId="{4CCC1AF1-D5EB-4288-A496-654DE5B5BEF0}" sibTransId="{2A88A6AF-2AE2-4AA3-8C76-79020998D567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  <dgm:cxn modelId="{4C355E2F-9892-4F13-835C-0B48E6D8A5EB}" type="presParOf" srcId="{1FB746E2-D736-4446-8093-C865FE09A112}" destId="{EDDA640E-4D13-46E5-9AC2-321D49529E1A}" srcOrd="7" destOrd="0" presId="urn:microsoft.com/office/officeart/2005/8/layout/radial3"/>
    <dgm:cxn modelId="{6FE8F72D-5A97-4F21-B010-1C960BA33BE5}" type="presParOf" srcId="{1FB746E2-D736-4446-8093-C865FE09A112}" destId="{6AF702C8-EAAF-4112-A70C-6720906BE9B9}" srcOrd="8" destOrd="0" presId="urn:microsoft.com/office/officeart/2005/8/layout/radial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</a:t>
          </a:r>
          <a:r>
            <a:rPr lang="ru-RU" sz="1400" dirty="0" smtClean="0"/>
            <a:t> </a:t>
          </a:r>
          <a:r>
            <a:rPr lang="ru-RU" sz="1400" dirty="0"/>
            <a:t>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5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b="1" dirty="0" smtClean="0">
              <a:solidFill>
                <a:schemeClr val="tx1"/>
              </a:solidFill>
            </a:rPr>
            <a:t>988.200.</a:t>
          </a:r>
          <a:r>
            <a:rPr lang="sr-Latn-RS" b="1" dirty="0" smtClean="0">
              <a:solidFill>
                <a:schemeClr val="tx1"/>
              </a:solidFill>
            </a:rPr>
            <a:t>000</a:t>
          </a:r>
          <a:endParaRPr lang="en-US" b="1" dirty="0">
            <a:solidFill>
              <a:schemeClr val="tx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sr-Cyrl-RS" b="1" dirty="0" smtClean="0">
              <a:solidFill>
                <a:schemeClr val="tx1"/>
              </a:solidFill>
            </a:rPr>
            <a:t>340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617.550 </a:t>
          </a:r>
          <a:r>
            <a:rPr lang="ru-RU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b="1" dirty="0" smtClean="0">
              <a:solidFill>
                <a:schemeClr val="tx1"/>
              </a:solidFill>
            </a:rPr>
            <a:t>26.600.000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Latn-RS" b="1" dirty="0" smtClean="0">
              <a:solidFill>
                <a:schemeClr val="tx1"/>
              </a:solidFill>
            </a:rPr>
            <a:t>1</a:t>
          </a:r>
          <a:r>
            <a:rPr lang="sr-Cyrl-RS" b="1" dirty="0" smtClean="0">
              <a:solidFill>
                <a:schemeClr val="tx1"/>
              </a:solidFill>
            </a:rPr>
            <a:t>57</a:t>
          </a:r>
          <a:r>
            <a:rPr lang="sr-Latn-RS" b="1" dirty="0" smtClean="0">
              <a:solidFill>
                <a:schemeClr val="tx1"/>
              </a:solidFill>
            </a:rPr>
            <a:t>.1</a:t>
          </a:r>
          <a:r>
            <a:rPr lang="sr-Cyrl-RS" b="1" dirty="0" smtClean="0">
              <a:solidFill>
                <a:schemeClr val="tx1"/>
              </a:solidFill>
            </a:rPr>
            <a:t>75</a:t>
          </a:r>
          <a:r>
            <a:rPr lang="sr-Latn-RS" b="1" dirty="0" smtClean="0">
              <a:solidFill>
                <a:schemeClr val="tx1"/>
              </a:solidFill>
            </a:rPr>
            <a:t>.000</a:t>
          </a:r>
          <a:endParaRPr lang="en-US" b="1" dirty="0">
            <a:solidFill>
              <a:schemeClr val="tx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</a:t>
          </a:r>
          <a:r>
            <a:rPr lang="sr-Cyrl-RS" dirty="0" smtClean="0">
              <a:solidFill>
                <a:schemeClr val="bg1"/>
              </a:solidFill>
            </a:rPr>
            <a:t>запослене </a:t>
          </a:r>
          <a:r>
            <a:rPr lang="sr-Cyrl-RS" b="1" dirty="0" smtClean="0">
              <a:solidFill>
                <a:schemeClr val="tx1"/>
              </a:solidFill>
            </a:rPr>
            <a:t>226.323.431 </a:t>
          </a:r>
          <a:r>
            <a:rPr lang="sr-Cyrl-RS" b="1" dirty="0" smtClean="0">
              <a:solidFill>
                <a:schemeClr val="bg1"/>
              </a:solidFill>
            </a:rPr>
            <a:t>д</a:t>
          </a:r>
          <a:r>
            <a:rPr lang="sr-Cyrl-RS" dirty="0" smtClean="0">
              <a:solidFill>
                <a:schemeClr val="bg1"/>
              </a:solidFill>
            </a:rPr>
            <a:t>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b="1" dirty="0" smtClean="0">
              <a:solidFill>
                <a:schemeClr val="tx1"/>
              </a:solidFill>
            </a:rPr>
            <a:t>32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507</a:t>
          </a:r>
          <a:r>
            <a:rPr lang="sr-Latn-RS" b="1" dirty="0" smtClean="0">
              <a:solidFill>
                <a:schemeClr val="tx1"/>
              </a:solidFill>
            </a:rPr>
            <a:t>.000</a:t>
          </a:r>
          <a:r>
            <a:rPr lang="sr-Cyrl-RS" b="1" dirty="0" smtClean="0">
              <a:solidFill>
                <a:schemeClr val="tx1"/>
              </a:solidFill>
            </a:rPr>
            <a:t> </a:t>
          </a:r>
          <a:r>
            <a:rPr lang="sr-Cyrl-RS" b="1" dirty="0">
              <a:solidFill>
                <a:schemeClr val="bg1"/>
              </a:solidFill>
            </a:rPr>
            <a:t>д</a:t>
          </a:r>
          <a:r>
            <a:rPr lang="sr-Cyrl-RS" dirty="0">
              <a:solidFill>
                <a:schemeClr val="bg1"/>
              </a:solidFill>
            </a:rPr>
            <a:t>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 smtClean="0">
              <a:solidFill>
                <a:schemeClr val="bg1"/>
              </a:solidFill>
            </a:rPr>
            <a:t>Дотације </a:t>
          </a:r>
          <a:r>
            <a:rPr lang="sr-Cyrl-RS" dirty="0">
              <a:solidFill>
                <a:schemeClr val="bg1"/>
              </a:solidFill>
            </a:rPr>
            <a:t>и трансфери </a:t>
          </a:r>
          <a:r>
            <a:rPr lang="sr-Cyrl-RS" b="1" dirty="0" smtClean="0">
              <a:solidFill>
                <a:schemeClr val="tx1"/>
              </a:solidFill>
            </a:rPr>
            <a:t>128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948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174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b="1" dirty="0" smtClean="0">
              <a:solidFill>
                <a:schemeClr val="tx1"/>
              </a:solidFill>
            </a:rPr>
            <a:t>63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038</a:t>
          </a:r>
          <a:r>
            <a:rPr lang="sr-Latn-RS" b="1" dirty="0" smtClean="0">
              <a:solidFill>
                <a:schemeClr val="tx1"/>
              </a:solidFill>
            </a:rPr>
            <a:t>.</a:t>
          </a:r>
          <a:r>
            <a:rPr lang="sr-Cyrl-RS" b="1" dirty="0" smtClean="0">
              <a:solidFill>
                <a:schemeClr val="tx1"/>
              </a:solidFill>
            </a:rPr>
            <a:t>576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b="1" dirty="0" smtClean="0">
              <a:solidFill>
                <a:schemeClr val="tx1"/>
              </a:solidFill>
            </a:rPr>
            <a:t>12.990.269 динара</a:t>
          </a:r>
          <a:endParaRPr lang="en-US" b="1" dirty="0">
            <a:solidFill>
              <a:schemeClr val="tx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1B68B2E9-7A71-4B43-9069-8B65E028ADD6}">
      <dgm:prSet/>
      <dgm:spPr/>
      <dgm:t>
        <a:bodyPr/>
        <a:lstStyle/>
        <a:p>
          <a:endParaRPr lang="en-US" dirty="0"/>
        </a:p>
      </dgm:t>
    </dgm:pt>
    <dgm:pt modelId="{48682648-3E07-457B-89F2-B1DE67FEC96B}" type="parTrans" cxnId="{90EAC7DE-3D09-4748-8E17-8BE5D9738088}">
      <dgm:prSet/>
      <dgm:spPr/>
      <dgm:t>
        <a:bodyPr/>
        <a:lstStyle/>
        <a:p>
          <a:endParaRPr lang="en-US"/>
        </a:p>
      </dgm:t>
    </dgm:pt>
    <dgm:pt modelId="{B05BAFD5-E405-4EC3-AA09-03A4B7D71D25}" type="sibTrans" cxnId="{90EAC7DE-3D09-4748-8E17-8BE5D9738088}">
      <dgm:prSet/>
      <dgm:spPr/>
      <dgm:t>
        <a:bodyPr/>
        <a:lstStyle/>
        <a:p>
          <a:endParaRPr lang="en-US"/>
        </a:p>
      </dgm:t>
    </dgm:pt>
    <dgm:pt modelId="{014803A4-0C0F-42FB-8D39-BFB94C2E8192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B3351B-5134-4AD3-935D-9DD66F494BFF}" type="pres">
      <dgm:prSet presAssocID="{9ED1A3B2-A381-4201-823D-E4B4F944886D}" presName="centerShape" presStyleLbl="node0" presStyleIdx="0" presStyleCnt="1"/>
      <dgm:spPr/>
      <dgm:t>
        <a:bodyPr/>
        <a:lstStyle/>
        <a:p>
          <a:endParaRPr lang="en-US"/>
        </a:p>
      </dgm:t>
    </dgm:pt>
    <dgm:pt modelId="{EA118412-FB83-436D-941D-81A9D355CF50}" type="pres">
      <dgm:prSet presAssocID="{5263AC43-AEF9-405C-B9BD-C1E77733E429}" presName="parTrans" presStyleLbl="sibTrans2D1" presStyleIdx="0" presStyleCnt="8"/>
      <dgm:spPr/>
      <dgm:t>
        <a:bodyPr/>
        <a:lstStyle/>
        <a:p>
          <a:endParaRPr lang="en-US"/>
        </a:p>
      </dgm:t>
    </dgm:pt>
    <dgm:pt modelId="{21F3076E-0F95-47C0-BF6F-065250076686}" type="pres">
      <dgm:prSet presAssocID="{5263AC43-AEF9-405C-B9BD-C1E77733E429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E6C3BD5B-2F84-4FFB-A8C0-CD9D995BEC51}" type="pres">
      <dgm:prSet presAssocID="{A7091EAC-498C-4E8C-B46B-331B042A0C7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D4252-1C6A-4A73-9F98-8B25CF35FFB8}" type="pres">
      <dgm:prSet presAssocID="{6970CC38-AACF-4350-BF4D-BD796B05B1FA}" presName="parTrans" presStyleLbl="sibTrans2D1" presStyleIdx="1" presStyleCnt="8"/>
      <dgm:spPr/>
      <dgm:t>
        <a:bodyPr/>
        <a:lstStyle/>
        <a:p>
          <a:endParaRPr lang="en-US"/>
        </a:p>
      </dgm:t>
    </dgm:pt>
    <dgm:pt modelId="{D827875D-4ED4-41E9-B863-CE9BD6A1C5E0}" type="pres">
      <dgm:prSet presAssocID="{6970CC38-AACF-4350-BF4D-BD796B05B1FA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F133E453-23D7-4D8E-853F-E913F12CD775}" type="pres">
      <dgm:prSet presAssocID="{3FA5C700-C8EE-4CAC-8DA0-0BA7CA952C7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5C820-4E6B-4050-AF87-6144339624DD}" type="pres">
      <dgm:prSet presAssocID="{8A92D324-8EB2-4984-ADCB-62EACF9FECFF}" presName="parTrans" presStyleLbl="sibTrans2D1" presStyleIdx="2" presStyleCnt="8"/>
      <dgm:spPr/>
      <dgm:t>
        <a:bodyPr/>
        <a:lstStyle/>
        <a:p>
          <a:endParaRPr lang="en-US"/>
        </a:p>
      </dgm:t>
    </dgm:pt>
    <dgm:pt modelId="{C1AB366C-18DF-4FA6-9FEF-5E75A7F8C79D}" type="pres">
      <dgm:prSet presAssocID="{8A92D324-8EB2-4984-ADCB-62EACF9FECFF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95516282-FEEF-46E3-885D-24E1BC71E842}" type="pres">
      <dgm:prSet presAssocID="{4746DA87-483C-4B84-9A22-BC58F96CB23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7A5AD-A148-4EDB-AF9E-D2FE0801F3C8}" type="pres">
      <dgm:prSet presAssocID="{6A3537F1-6C7A-4D5E-9BC9-14D14BE7BA95}" presName="parTrans" presStyleLbl="sibTrans2D1" presStyleIdx="3" presStyleCnt="8"/>
      <dgm:spPr/>
      <dgm:t>
        <a:bodyPr/>
        <a:lstStyle/>
        <a:p>
          <a:endParaRPr lang="en-US"/>
        </a:p>
      </dgm:t>
    </dgm:pt>
    <dgm:pt modelId="{C6AB20C9-8BB4-4E90-9AA5-492DEC1C3B04}" type="pres">
      <dgm:prSet presAssocID="{6A3537F1-6C7A-4D5E-9BC9-14D14BE7BA95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20E241AA-1139-427F-9FF3-A3485C3A67F3}" type="pres">
      <dgm:prSet presAssocID="{8329AE49-ECD5-4C13-B90F-CA83B6E6F99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BBF85E-B52B-4D6B-B544-D7921234E139}" type="pres">
      <dgm:prSet presAssocID="{44D9A023-5F81-4677-8A1D-494A76B02F4A}" presName="parTrans" presStyleLbl="sibTrans2D1" presStyleIdx="4" presStyleCnt="8"/>
      <dgm:spPr/>
      <dgm:t>
        <a:bodyPr/>
        <a:lstStyle/>
        <a:p>
          <a:endParaRPr lang="en-US"/>
        </a:p>
      </dgm:t>
    </dgm:pt>
    <dgm:pt modelId="{F44D078B-9D44-424E-9E22-7F7CAD74D150}" type="pres">
      <dgm:prSet presAssocID="{44D9A023-5F81-4677-8A1D-494A76B02F4A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BEF097A8-A73D-4228-936F-812E4D603E98}" type="pres">
      <dgm:prSet presAssocID="{9C6F0069-43DC-402D-BD84-1006528FCE0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BB5A34-700A-4CF7-95A2-D63CBBACDD13}" type="pres">
      <dgm:prSet presAssocID="{3C8BC949-583D-42C4-9E18-497A2FA6C1D3}" presName="parTrans" presStyleLbl="sibTrans2D1" presStyleIdx="5" presStyleCnt="8"/>
      <dgm:spPr/>
      <dgm:t>
        <a:bodyPr/>
        <a:lstStyle/>
        <a:p>
          <a:endParaRPr lang="en-US"/>
        </a:p>
      </dgm:t>
    </dgm:pt>
    <dgm:pt modelId="{B6D16780-0409-4F72-8FD5-E9E6D44E3836}" type="pres">
      <dgm:prSet presAssocID="{3C8BC949-583D-42C4-9E18-497A2FA6C1D3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6BDCDEC9-DAB6-4E71-B7D8-A5ED175CEBA0}" type="pres">
      <dgm:prSet presAssocID="{ED01A515-5448-4A3E-A2EC-575448D0F5AA}" presName="node" presStyleLbl="node1" presStyleIdx="5" presStyleCnt="8" custRadScaleRad="99649" custRadScaleInc="17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541756-DE38-4209-A085-7A07323B62AE}" type="pres">
      <dgm:prSet presAssocID="{053AEA0B-0F73-4DAC-9295-FCA55D0C5C5A}" presName="parTrans" presStyleLbl="sibTrans2D1" presStyleIdx="6" presStyleCnt="8"/>
      <dgm:spPr/>
      <dgm:t>
        <a:bodyPr/>
        <a:lstStyle/>
        <a:p>
          <a:endParaRPr lang="en-US"/>
        </a:p>
      </dgm:t>
    </dgm:pt>
    <dgm:pt modelId="{B758DFBC-D5B1-43C5-A67F-D272DC01CD49}" type="pres">
      <dgm:prSet presAssocID="{053AEA0B-0F73-4DAC-9295-FCA55D0C5C5A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172F1B4C-71C7-4660-A7C2-46FB902F10A8}" type="pres">
      <dgm:prSet presAssocID="{AE26BF5A-34A6-4192-8BEA-D9ECFB94164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2BF1F4-1709-4B05-ABE0-74690A74AA6C}" type="pres">
      <dgm:prSet presAssocID="{842A79D3-4827-4424-A76D-539154392405}" presName="parTrans" presStyleLbl="sibTrans2D1" presStyleIdx="7" presStyleCnt="8"/>
      <dgm:spPr/>
      <dgm:t>
        <a:bodyPr/>
        <a:lstStyle/>
        <a:p>
          <a:endParaRPr lang="en-US"/>
        </a:p>
      </dgm:t>
    </dgm:pt>
    <dgm:pt modelId="{1D471065-E454-4B11-A2F7-C3E8810FA5CC}" type="pres">
      <dgm:prSet presAssocID="{842A79D3-4827-4424-A76D-539154392405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39B8475A-B8CE-4746-B71E-25072EE52B52}" type="pres">
      <dgm:prSet presAssocID="{91651A17-950C-49EC-8C35-2517548AE9E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3477C9B-CE7C-4626-97FF-98A078BCB219}" type="presOf" srcId="{9ED1A3B2-A381-4201-823D-E4B4F944886D}" destId="{3AB3351B-5134-4AD3-935D-9DD66F494BFF}" srcOrd="0" destOrd="0" presId="urn:microsoft.com/office/officeart/2005/8/layout/radial5"/>
    <dgm:cxn modelId="{79688F8F-32B7-4BAA-B0D8-A61F8A7B3364}" type="presOf" srcId="{6A3537F1-6C7A-4D5E-9BC9-14D14BE7BA95}" destId="{C6AB20C9-8BB4-4E90-9AA5-492DEC1C3B04}" srcOrd="1" destOrd="0" presId="urn:microsoft.com/office/officeart/2005/8/layout/radial5"/>
    <dgm:cxn modelId="{2E55F051-EC8A-4253-A258-57DDAADB22A0}" type="presOf" srcId="{A7091EAC-498C-4E8C-B46B-331B042A0C75}" destId="{E6C3BD5B-2F84-4FFB-A8C0-CD9D995BEC51}" srcOrd="0" destOrd="0" presId="urn:microsoft.com/office/officeart/2005/8/layout/radial5"/>
    <dgm:cxn modelId="{497E2429-DE7D-432F-8E8C-9D344B1DFA89}" type="presOf" srcId="{4746DA87-483C-4B84-9A22-BC58F96CB23A}" destId="{95516282-FEEF-46E3-885D-24E1BC71E842}" srcOrd="0" destOrd="0" presId="urn:microsoft.com/office/officeart/2005/8/layout/radial5"/>
    <dgm:cxn modelId="{349E1BD9-BBF6-467C-B631-2FDF0375289E}" type="presOf" srcId="{ED01A515-5448-4A3E-A2EC-575448D0F5AA}" destId="{6BDCDEC9-DAB6-4E71-B7D8-A5ED175CEBA0}" srcOrd="0" destOrd="0" presId="urn:microsoft.com/office/officeart/2005/8/layout/radial5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B0CDDA5-51CD-420B-8A99-D75E64EDD2C2}" type="presOf" srcId="{91651A17-950C-49EC-8C35-2517548AE9E6}" destId="{39B8475A-B8CE-4746-B71E-25072EE52B52}" srcOrd="0" destOrd="0" presId="urn:microsoft.com/office/officeart/2005/8/layout/radial5"/>
    <dgm:cxn modelId="{F5923BAE-A3C0-408A-9DA4-74679A940C0E}" type="presOf" srcId="{6970CC38-AACF-4350-BF4D-BD796B05B1FA}" destId="{D827875D-4ED4-41E9-B863-CE9BD6A1C5E0}" srcOrd="1" destOrd="0" presId="urn:microsoft.com/office/officeart/2005/8/layout/radial5"/>
    <dgm:cxn modelId="{D5A26C81-B5CA-4FF9-85ED-60967857EFA6}" srcId="{B1BE2A8E-285E-4C69-9BFF-CE48B252AA50}" destId="{3641F520-BAF8-4BA4-A826-44FA753A5F4E}" srcOrd="4" destOrd="0" parTransId="{31D6B297-275C-4FAC-A07E-4467512471AD}" sibTransId="{53B82682-8E0C-4903-98EA-36CBB0B8A63B}"/>
    <dgm:cxn modelId="{6AF4A919-BD78-49D1-82F1-144195C4C0C3}" type="presOf" srcId="{8A92D324-8EB2-4984-ADCB-62EACF9FECFF}" destId="{C1AB366C-18DF-4FA6-9FEF-5E75A7F8C79D}" srcOrd="1" destOrd="0" presId="urn:microsoft.com/office/officeart/2005/8/layout/radial5"/>
    <dgm:cxn modelId="{3CD6A1AD-10CE-4DE6-BED5-B9D9DF52BE31}" type="presOf" srcId="{8329AE49-ECD5-4C13-B90F-CA83B6E6F994}" destId="{20E241AA-1139-427F-9FF3-A3485C3A67F3}" srcOrd="0" destOrd="0" presId="urn:microsoft.com/office/officeart/2005/8/layout/radial5"/>
    <dgm:cxn modelId="{9ABD109C-0CDD-4A1E-9CDC-BFDC0DFB92C6}" type="presOf" srcId="{842A79D3-4827-4424-A76D-539154392405}" destId="{F62BF1F4-1709-4B05-ABE0-74690A74AA6C}" srcOrd="0" destOrd="0" presId="urn:microsoft.com/office/officeart/2005/8/layout/radial5"/>
    <dgm:cxn modelId="{A043AECA-8366-4CFE-A2E9-DC2F1BA8B2A1}" type="presOf" srcId="{44D9A023-5F81-4677-8A1D-494A76B02F4A}" destId="{F44D078B-9D44-424E-9E22-7F7CAD74D150}" srcOrd="1" destOrd="0" presId="urn:microsoft.com/office/officeart/2005/8/layout/radial5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B6507D96-25C4-4121-9433-2A113978B784}" srcId="{B1BE2A8E-285E-4C69-9BFF-CE48B252AA50}" destId="{C64FD589-26EA-483C-BB5E-C8324A82EAF5}" srcOrd="3" destOrd="0" parTransId="{1E312D33-14E1-4B2B-A210-2A735401CE1C}" sibTransId="{46E45D53-1277-4C97-8E3B-323B4EBF62F5}"/>
    <dgm:cxn modelId="{74BD6BC2-533D-4B72-861B-B21493456BE4}" type="presOf" srcId="{3C8BC949-583D-42C4-9E18-497A2FA6C1D3}" destId="{38BB5A34-700A-4CF7-95A2-D63CBBACDD13}" srcOrd="0" destOrd="0" presId="urn:microsoft.com/office/officeart/2005/8/layout/radial5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4CAD53B5-4364-493F-8722-A140DE0C1BBA}" type="presOf" srcId="{5263AC43-AEF9-405C-B9BD-C1E77733E429}" destId="{EA118412-FB83-436D-941D-81A9D355CF50}" srcOrd="0" destOrd="0" presId="urn:microsoft.com/office/officeart/2005/8/layout/radial5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4E6E6427-5348-4ECF-99CC-46CA5F3BDA5F}" srcId="{B1BE2A8E-285E-4C69-9BFF-CE48B252AA50}" destId="{7D1C9009-9B60-4C15-8E3B-F949FAB90776}" srcOrd="5" destOrd="0" parTransId="{E75197AC-E7B0-4C26-9D1F-47E47BE7CCEF}" sibTransId="{9D56A871-CE7A-4922-AAF9-9D95A29D1039}"/>
    <dgm:cxn modelId="{2A47A2C1-9C09-47CA-9610-8E4B729AF9A3}" type="presOf" srcId="{8A92D324-8EB2-4984-ADCB-62EACF9FECFF}" destId="{D385C820-4E6B-4050-AF87-6144339624DD}" srcOrd="0" destOrd="0" presId="urn:microsoft.com/office/officeart/2005/8/layout/radial5"/>
    <dgm:cxn modelId="{90EAC7DE-3D09-4748-8E17-8BE5D9738088}" srcId="{B1BE2A8E-285E-4C69-9BFF-CE48B252AA50}" destId="{1B68B2E9-7A71-4B43-9069-8B65E028ADD6}" srcOrd="1" destOrd="0" parTransId="{48682648-3E07-457B-89F2-B1DE67FEC96B}" sibTransId="{B05BAFD5-E405-4EC3-AA09-03A4B7D71D25}"/>
    <dgm:cxn modelId="{3446789F-1335-44C0-BC6D-3C239BBA116F}" type="presOf" srcId="{44D9A023-5F81-4677-8A1D-494A76B02F4A}" destId="{F1BBF85E-B52B-4D6B-B544-D7921234E139}" srcOrd="0" destOrd="0" presId="urn:microsoft.com/office/officeart/2005/8/layout/radial5"/>
    <dgm:cxn modelId="{A26471A6-9CE0-43D5-BA36-C5BF8DF98744}" type="presOf" srcId="{6A3537F1-6C7A-4D5E-9BC9-14D14BE7BA95}" destId="{A537A5AD-A148-4EDB-AF9E-D2FE0801F3C8}" srcOrd="0" destOrd="0" presId="urn:microsoft.com/office/officeart/2005/8/layout/radial5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107F5A21-30CA-4ED5-8CD2-2243782A7799}" type="presOf" srcId="{5263AC43-AEF9-405C-B9BD-C1E77733E429}" destId="{21F3076E-0F95-47C0-BF6F-065250076686}" srcOrd="1" destOrd="0" presId="urn:microsoft.com/office/officeart/2005/8/layout/radial5"/>
    <dgm:cxn modelId="{6F4514F8-1F99-4AC6-A6D3-538A248633B5}" type="presOf" srcId="{053AEA0B-0F73-4DAC-9295-FCA55D0C5C5A}" destId="{B758DFBC-D5B1-43C5-A67F-D272DC01CD49}" srcOrd="1" destOrd="0" presId="urn:microsoft.com/office/officeart/2005/8/layout/radial5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2F2DFBEA-B278-48EC-ADBB-883ED0B58374}" type="presOf" srcId="{AE26BF5A-34A6-4192-8BEA-D9ECFB941642}" destId="{172F1B4C-71C7-4660-A7C2-46FB902F10A8}" srcOrd="0" destOrd="0" presId="urn:microsoft.com/office/officeart/2005/8/layout/radial5"/>
    <dgm:cxn modelId="{8319C5B1-282A-49A9-A583-F69BBB41926B}" type="presOf" srcId="{9C6F0069-43DC-402D-BD84-1006528FCE04}" destId="{BEF097A8-A73D-4228-936F-812E4D603E98}" srcOrd="0" destOrd="0" presId="urn:microsoft.com/office/officeart/2005/8/layout/radial5"/>
    <dgm:cxn modelId="{449FFD17-949E-47A5-9C3B-EEDFC8F725F5}" type="presOf" srcId="{842A79D3-4827-4424-A76D-539154392405}" destId="{1D471065-E454-4B11-A2F7-C3E8810FA5CC}" srcOrd="1" destOrd="0" presId="urn:microsoft.com/office/officeart/2005/8/layout/radial5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DFE3AE5-6DA5-4440-A66F-1437FD4DC5D4}" srcId="{B1BE2A8E-285E-4C69-9BFF-CE48B252AA50}" destId="{343B6168-99DB-4C0C-9BE7-E54D7B80C5AD}" srcOrd="6" destOrd="0" parTransId="{6F98FC42-2370-4FD0-A627-0708511F7F32}" sibTransId="{95FBDDB6-4174-4619-B543-81DEF6B7716A}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ACB4BC3-4018-454F-B1DE-80B097BAA2B3}" type="presOf" srcId="{6970CC38-AACF-4350-BF4D-BD796B05B1FA}" destId="{5B5D4252-1C6A-4A73-9F98-8B25CF35FFB8}" srcOrd="0" destOrd="0" presId="urn:microsoft.com/office/officeart/2005/8/layout/radial5"/>
    <dgm:cxn modelId="{4F0DEEFE-A994-4EF7-988D-6FA4726781EA}" type="presOf" srcId="{053AEA0B-0F73-4DAC-9295-FCA55D0C5C5A}" destId="{F3541756-DE38-4209-A085-7A07323B62AE}" srcOrd="0" destOrd="0" presId="urn:microsoft.com/office/officeart/2005/8/layout/radial5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3BF272F6-F0D6-4771-A6E5-A75FE2EC9BB9}" type="presOf" srcId="{B1BE2A8E-285E-4C69-9BFF-CE48B252AA50}" destId="{014803A4-0C0F-42FB-8D39-BFB94C2E8192}" srcOrd="0" destOrd="0" presId="urn:microsoft.com/office/officeart/2005/8/layout/radial5"/>
    <dgm:cxn modelId="{5920125A-C512-499E-826D-D2525F5A191E}" type="presOf" srcId="{3C8BC949-583D-42C4-9E18-497A2FA6C1D3}" destId="{B6D16780-0409-4F72-8FD5-E9E6D44E3836}" srcOrd="1" destOrd="0" presId="urn:microsoft.com/office/officeart/2005/8/layout/radial5"/>
    <dgm:cxn modelId="{50047AC4-DCA1-4BF6-98AC-91B7ECC92910}" type="presOf" srcId="{3FA5C700-C8EE-4CAC-8DA0-0BA7CA952C72}" destId="{F133E453-23D7-4D8E-853F-E913F12CD775}" srcOrd="0" destOrd="0" presId="urn:microsoft.com/office/officeart/2005/8/layout/radial5"/>
    <dgm:cxn modelId="{4A16358E-6F75-4AC0-B6E5-E26F15B1A750}" srcId="{B1BE2A8E-285E-4C69-9BFF-CE48B252AA50}" destId="{3BA9396D-1753-43D3-A703-A75A7C19204B}" srcOrd="2" destOrd="0" parTransId="{FDC0F8DA-00AF-40CD-B616-B7AA7472101C}" sibTransId="{869210E2-CDFB-49E6-A3F9-D5A55D2018F0}"/>
    <dgm:cxn modelId="{0E3CEB9D-83A2-47C1-97DF-6491A709A744}" type="presParOf" srcId="{014803A4-0C0F-42FB-8D39-BFB94C2E8192}" destId="{3AB3351B-5134-4AD3-935D-9DD66F494BFF}" srcOrd="0" destOrd="0" presId="urn:microsoft.com/office/officeart/2005/8/layout/radial5"/>
    <dgm:cxn modelId="{E3F5A2EB-2CA1-4823-9673-6BA94E1A75F9}" type="presParOf" srcId="{014803A4-0C0F-42FB-8D39-BFB94C2E8192}" destId="{EA118412-FB83-436D-941D-81A9D355CF50}" srcOrd="1" destOrd="0" presId="urn:microsoft.com/office/officeart/2005/8/layout/radial5"/>
    <dgm:cxn modelId="{B296D9B8-4D79-4DEB-B889-08C97BAC7531}" type="presParOf" srcId="{EA118412-FB83-436D-941D-81A9D355CF50}" destId="{21F3076E-0F95-47C0-BF6F-065250076686}" srcOrd="0" destOrd="0" presId="urn:microsoft.com/office/officeart/2005/8/layout/radial5"/>
    <dgm:cxn modelId="{EFBC6F9B-0AA7-406C-8D30-3997B13FA7F9}" type="presParOf" srcId="{014803A4-0C0F-42FB-8D39-BFB94C2E8192}" destId="{E6C3BD5B-2F84-4FFB-A8C0-CD9D995BEC51}" srcOrd="2" destOrd="0" presId="urn:microsoft.com/office/officeart/2005/8/layout/radial5"/>
    <dgm:cxn modelId="{5D042A3C-0602-4284-8A74-D8288672FF11}" type="presParOf" srcId="{014803A4-0C0F-42FB-8D39-BFB94C2E8192}" destId="{5B5D4252-1C6A-4A73-9F98-8B25CF35FFB8}" srcOrd="3" destOrd="0" presId="urn:microsoft.com/office/officeart/2005/8/layout/radial5"/>
    <dgm:cxn modelId="{596BC897-C48A-42C4-B4FD-DDA9C8D3DDFA}" type="presParOf" srcId="{5B5D4252-1C6A-4A73-9F98-8B25CF35FFB8}" destId="{D827875D-4ED4-41E9-B863-CE9BD6A1C5E0}" srcOrd="0" destOrd="0" presId="urn:microsoft.com/office/officeart/2005/8/layout/radial5"/>
    <dgm:cxn modelId="{470E1620-3198-4A3C-8C16-195387A88587}" type="presParOf" srcId="{014803A4-0C0F-42FB-8D39-BFB94C2E8192}" destId="{F133E453-23D7-4D8E-853F-E913F12CD775}" srcOrd="4" destOrd="0" presId="urn:microsoft.com/office/officeart/2005/8/layout/radial5"/>
    <dgm:cxn modelId="{FD00C369-6B07-45FE-97B4-C9FC8024066C}" type="presParOf" srcId="{014803A4-0C0F-42FB-8D39-BFB94C2E8192}" destId="{D385C820-4E6B-4050-AF87-6144339624DD}" srcOrd="5" destOrd="0" presId="urn:microsoft.com/office/officeart/2005/8/layout/radial5"/>
    <dgm:cxn modelId="{10706465-D507-44D0-945A-361D590EA433}" type="presParOf" srcId="{D385C820-4E6B-4050-AF87-6144339624DD}" destId="{C1AB366C-18DF-4FA6-9FEF-5E75A7F8C79D}" srcOrd="0" destOrd="0" presId="urn:microsoft.com/office/officeart/2005/8/layout/radial5"/>
    <dgm:cxn modelId="{3B5DD767-A89F-4D25-B894-0B38145AA939}" type="presParOf" srcId="{014803A4-0C0F-42FB-8D39-BFB94C2E8192}" destId="{95516282-FEEF-46E3-885D-24E1BC71E842}" srcOrd="6" destOrd="0" presId="urn:microsoft.com/office/officeart/2005/8/layout/radial5"/>
    <dgm:cxn modelId="{13D90266-F160-4B79-AAE5-8246CCCA6468}" type="presParOf" srcId="{014803A4-0C0F-42FB-8D39-BFB94C2E8192}" destId="{A537A5AD-A148-4EDB-AF9E-D2FE0801F3C8}" srcOrd="7" destOrd="0" presId="urn:microsoft.com/office/officeart/2005/8/layout/radial5"/>
    <dgm:cxn modelId="{2ADAA55C-6E79-4116-AA80-8BF62593B13E}" type="presParOf" srcId="{A537A5AD-A148-4EDB-AF9E-D2FE0801F3C8}" destId="{C6AB20C9-8BB4-4E90-9AA5-492DEC1C3B04}" srcOrd="0" destOrd="0" presId="urn:microsoft.com/office/officeart/2005/8/layout/radial5"/>
    <dgm:cxn modelId="{85767F97-410F-49DF-9CC3-3A474F1B19DF}" type="presParOf" srcId="{014803A4-0C0F-42FB-8D39-BFB94C2E8192}" destId="{20E241AA-1139-427F-9FF3-A3485C3A67F3}" srcOrd="8" destOrd="0" presId="urn:microsoft.com/office/officeart/2005/8/layout/radial5"/>
    <dgm:cxn modelId="{2BF7AC13-B325-4665-AD87-B5A13A0D7CAC}" type="presParOf" srcId="{014803A4-0C0F-42FB-8D39-BFB94C2E8192}" destId="{F1BBF85E-B52B-4D6B-B544-D7921234E139}" srcOrd="9" destOrd="0" presId="urn:microsoft.com/office/officeart/2005/8/layout/radial5"/>
    <dgm:cxn modelId="{7D734A79-43EF-4870-A069-2884C2FD6E0C}" type="presParOf" srcId="{F1BBF85E-B52B-4D6B-B544-D7921234E139}" destId="{F44D078B-9D44-424E-9E22-7F7CAD74D150}" srcOrd="0" destOrd="0" presId="urn:microsoft.com/office/officeart/2005/8/layout/radial5"/>
    <dgm:cxn modelId="{FFD1A636-550B-4127-940E-9346E3DE2EEA}" type="presParOf" srcId="{014803A4-0C0F-42FB-8D39-BFB94C2E8192}" destId="{BEF097A8-A73D-4228-936F-812E4D603E98}" srcOrd="10" destOrd="0" presId="urn:microsoft.com/office/officeart/2005/8/layout/radial5"/>
    <dgm:cxn modelId="{FDDCF699-56CE-4543-A2CD-25ABBC6D7A48}" type="presParOf" srcId="{014803A4-0C0F-42FB-8D39-BFB94C2E8192}" destId="{38BB5A34-700A-4CF7-95A2-D63CBBACDD13}" srcOrd="11" destOrd="0" presId="urn:microsoft.com/office/officeart/2005/8/layout/radial5"/>
    <dgm:cxn modelId="{C9E4F934-9F01-4A9E-9833-C2F19F229104}" type="presParOf" srcId="{38BB5A34-700A-4CF7-95A2-D63CBBACDD13}" destId="{B6D16780-0409-4F72-8FD5-E9E6D44E3836}" srcOrd="0" destOrd="0" presId="urn:microsoft.com/office/officeart/2005/8/layout/radial5"/>
    <dgm:cxn modelId="{AADC8B41-12E9-47B3-8928-B02062F67447}" type="presParOf" srcId="{014803A4-0C0F-42FB-8D39-BFB94C2E8192}" destId="{6BDCDEC9-DAB6-4E71-B7D8-A5ED175CEBA0}" srcOrd="12" destOrd="0" presId="urn:microsoft.com/office/officeart/2005/8/layout/radial5"/>
    <dgm:cxn modelId="{B2EE4246-E29E-4627-AB8A-A37A2BC7449B}" type="presParOf" srcId="{014803A4-0C0F-42FB-8D39-BFB94C2E8192}" destId="{F3541756-DE38-4209-A085-7A07323B62AE}" srcOrd="13" destOrd="0" presId="urn:microsoft.com/office/officeart/2005/8/layout/radial5"/>
    <dgm:cxn modelId="{10812286-F95C-4DF6-BF3E-CEF2384B9F57}" type="presParOf" srcId="{F3541756-DE38-4209-A085-7A07323B62AE}" destId="{B758DFBC-D5B1-43C5-A67F-D272DC01CD49}" srcOrd="0" destOrd="0" presId="urn:microsoft.com/office/officeart/2005/8/layout/radial5"/>
    <dgm:cxn modelId="{EAE29153-E123-4247-A748-DE0658809739}" type="presParOf" srcId="{014803A4-0C0F-42FB-8D39-BFB94C2E8192}" destId="{172F1B4C-71C7-4660-A7C2-46FB902F10A8}" srcOrd="14" destOrd="0" presId="urn:microsoft.com/office/officeart/2005/8/layout/radial5"/>
    <dgm:cxn modelId="{E0C60885-8BDA-4988-A8C2-B5D6AC89266A}" type="presParOf" srcId="{014803A4-0C0F-42FB-8D39-BFB94C2E8192}" destId="{F62BF1F4-1709-4B05-ABE0-74690A74AA6C}" srcOrd="15" destOrd="0" presId="urn:microsoft.com/office/officeart/2005/8/layout/radial5"/>
    <dgm:cxn modelId="{6136D911-F986-431E-BC69-FED95F6C98DD}" type="presParOf" srcId="{F62BF1F4-1709-4B05-ABE0-74690A74AA6C}" destId="{1D471065-E454-4B11-A2F7-C3E8810FA5CC}" srcOrd="0" destOrd="0" presId="urn:microsoft.com/office/officeart/2005/8/layout/radial5"/>
    <dgm:cxn modelId="{0005F1B4-A503-4921-8485-38030C6E1641}" type="presParOf" srcId="{014803A4-0C0F-42FB-8D39-BFB94C2E8192}" destId="{39B8475A-B8CE-4746-B71E-25072EE52B52}" srcOrd="16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Средње школе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 за припрему одлуке о буџету за 2018.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Средства из буџета општине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69308" y="480883"/>
        <a:ext cx="790984" cy="790984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300941" y="800076"/>
        <a:ext cx="476803" cy="152597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Cyrl-RS" sz="1000" kern="1200" dirty="0">
              <a:solidFill>
                <a:srgbClr val="FF0000"/>
              </a:solidFill>
            </a:rPr>
            <a:t> (унети износ) 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2118393" y="480883"/>
        <a:ext cx="790984" cy="790984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250025" y="800076"/>
        <a:ext cx="476803" cy="152597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општине </a:t>
          </a:r>
          <a:r>
            <a:rPr lang="sr-Cyrl-RS" sz="1300" kern="1200" dirty="0">
              <a:solidFill>
                <a:srgbClr val="FF0000"/>
              </a:solidFill>
            </a:rPr>
            <a:t>(унети износ)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788838" y="595982"/>
        <a:ext cx="1030984" cy="66931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018800" y="696690"/>
        <a:ext cx="476803" cy="381493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935973" y="482761"/>
        <a:ext cx="760253" cy="7631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kern="1200" dirty="0"/>
            <a:t>Укупни буџетски приходи и примања  </a:t>
          </a:r>
          <a:r>
            <a:rPr lang="sr-Latn-RS" sz="2500" kern="1200" dirty="0" err="1">
              <a:solidFill>
                <a:srgbClr val="FF0000"/>
              </a:solidFill>
            </a:rPr>
            <a:t>xxxxx</a:t>
          </a:r>
          <a:r>
            <a:rPr lang="sr-Cyrl-RS" sz="2500" kern="1200" dirty="0"/>
            <a:t> динара</a:t>
          </a:r>
          <a:endParaRPr lang="en-US" sz="25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Приходи од  пореза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   </a:t>
          </a:r>
          <a:r>
            <a:rPr lang="sr-Cyrl-RS" sz="1100" kern="1200" dirty="0"/>
            <a:t>    динара</a:t>
          </a:r>
          <a:endParaRPr lang="en-US" sz="1100" kern="1200" dirty="0"/>
        </a:p>
      </dsp:txBody>
      <dsp:txXfrm>
        <a:off x="2859981" y="195572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Трансфери </a:t>
          </a:r>
          <a:r>
            <a:rPr lang="sr-Latn-RS" sz="1100" kern="1200" dirty="0" err="1">
              <a:solidFill>
                <a:srgbClr val="FF0000"/>
              </a:solidFill>
            </a:rPr>
            <a:t>xxxxxx</a:t>
          </a:r>
          <a:r>
            <a:rPr lang="sr-Latn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Други приходи  </a:t>
          </a:r>
          <a:r>
            <a:rPr lang="sr-Latn-RS" sz="1100" kern="1200" dirty="0" err="1">
              <a:solidFill>
                <a:srgbClr val="FF0000"/>
              </a:solidFill>
            </a:rPr>
            <a:t>xxxxx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нефинансијске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Latn-RS" sz="1000" kern="1200" dirty="0" err="1">
              <a:solidFill>
                <a:srgbClr val="FF0000"/>
              </a:solidFill>
            </a:rPr>
            <a:t>xxxx</a:t>
          </a:r>
          <a:r>
            <a:rPr lang="sr-Cyrl-RS" sz="1000" kern="1200" dirty="0"/>
            <a:t> </a:t>
          </a:r>
          <a:r>
            <a:rPr lang="sr-Latn-RS" sz="1000" kern="1200" dirty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 dirty="0">
              <a:solidFill>
                <a:schemeClr val="bg1"/>
              </a:solidFill>
            </a:rPr>
            <a:t>Укупни расходи и издаци </a:t>
          </a:r>
          <a:r>
            <a:rPr lang="sr-Latn-RS" sz="2000" kern="1200" dirty="0" err="1">
              <a:solidFill>
                <a:srgbClr val="FF0000"/>
              </a:solidFill>
            </a:rPr>
            <a:t>xxxx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508095" y="1709277"/>
        <a:ext cx="1175236" cy="1204347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ru-RU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55001" y="51168"/>
        <a:ext cx="881422" cy="880084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0767" y="618496"/>
        <a:ext cx="824101" cy="811698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538097" y="1939199"/>
        <a:ext cx="755715" cy="744503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06238" y="3235335"/>
        <a:ext cx="753160" cy="726442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6577" y="3739492"/>
        <a:ext cx="733113" cy="742991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53346" y="3235335"/>
        <a:ext cx="710522" cy="726442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924607" y="1919569"/>
        <a:ext cx="701728" cy="783763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00016" y="777606"/>
        <a:ext cx="840808" cy="820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10.11.2023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10.11.2023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R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10.11.2023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ОПШТИНА</a:t>
            </a:r>
            <a:r>
              <a:rPr lang="sr-Latn-RS" dirty="0" smtClean="0"/>
              <a:t> </a:t>
            </a:r>
            <a:r>
              <a:rPr lang="sr-Cyrl-RS" dirty="0" smtClean="0"/>
              <a:t>КЛАДОВО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>
            <a:normAutofit/>
          </a:bodyPr>
          <a:lstStyle/>
          <a:p>
            <a:r>
              <a:rPr lang="sr-Cyrl-RS" dirty="0" smtClean="0"/>
              <a:t>ВОДИЧ </a:t>
            </a:r>
            <a:r>
              <a:rPr lang="sr-Cyrl-RS" dirty="0"/>
              <a:t>КРОЗ </a:t>
            </a:r>
            <a:r>
              <a:rPr lang="sr-Cyrl-RS" dirty="0" smtClean="0"/>
              <a:t>НАЦРТ ОДЛУКЕ </a:t>
            </a:r>
            <a:r>
              <a:rPr lang="sr-Cyrl-RS" dirty="0"/>
              <a:t>О БУЏЕТУ за </a:t>
            </a:r>
            <a:r>
              <a:rPr lang="sr-Cyrl-RS" dirty="0" smtClean="0"/>
              <a:t>202</a:t>
            </a:r>
            <a:r>
              <a:rPr lang="sr-Latn-RS" dirty="0" smtClean="0"/>
              <a:t>4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D:\gabrijela\d particija\backup 14.06.2016\My Documents\kladovo-grb_30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228601"/>
            <a:ext cx="1981200" cy="1752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</a:t>
            </a:r>
            <a:r>
              <a:rPr lang="sr-Cyrl-RS" sz="3000" b="1" dirty="0" smtClean="0"/>
              <a:t>202</a:t>
            </a:r>
            <a:r>
              <a:rPr lang="sr-Latn-RS" sz="3000" b="1" dirty="0" smtClean="0"/>
              <a:t>4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Структура </a:t>
            </a:r>
            <a:r>
              <a:rPr lang="sr-Cyrl-RS" sz="2800" dirty="0" smtClean="0"/>
              <a:t>планираних</a:t>
            </a:r>
            <a:r>
              <a:rPr lang="sr-Cyrl-RS" sz="3200" dirty="0" smtClean="0"/>
              <a:t> приходи и примања за 202</a:t>
            </a:r>
            <a:r>
              <a:rPr lang="sr-Latn-RS" sz="3200" dirty="0" smtClean="0"/>
              <a:t>4</a:t>
            </a:r>
            <a:r>
              <a:rPr lang="sr-Cyrl-RS" sz="3200" dirty="0" smtClean="0"/>
              <a:t>.годину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229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52400"/>
            <a:ext cx="7978080" cy="914400"/>
          </a:xfrm>
        </p:spPr>
        <p:txBody>
          <a:bodyPr>
            <a:normAutofit fontScale="90000"/>
          </a:bodyPr>
          <a:lstStyle/>
          <a:p>
            <a:r>
              <a:rPr lang="sr-Cyrl-RS" sz="2800" b="1" dirty="0" smtClean="0"/>
              <a:t>Које промене у буџету се очекују у односу на текућу 20</a:t>
            </a:r>
            <a:r>
              <a:rPr lang="sr-Latn-RS" sz="2800" b="1" dirty="0" smtClean="0"/>
              <a:t>23</a:t>
            </a:r>
            <a:r>
              <a:rPr lang="sr-Cyrl-RS" sz="2800" b="1" dirty="0" smtClean="0"/>
              <a:t> годину</a:t>
            </a:r>
            <a:r>
              <a:rPr lang="sr-Cyrl-RS" sz="2800" dirty="0" smtClean="0"/>
              <a:t>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143000"/>
            <a:ext cx="8229600" cy="1066800"/>
          </a:xfrm>
        </p:spPr>
        <p:txBody>
          <a:bodyPr>
            <a:noAutofit/>
          </a:bodyPr>
          <a:lstStyle/>
          <a:p>
            <a:pPr algn="just"/>
            <a:r>
              <a:rPr lang="sr-Cyrl-RS" sz="1800" dirty="0" smtClean="0"/>
              <a:t>Пројектовано је да ће укупни </a:t>
            </a:r>
            <a:r>
              <a:rPr lang="sr-Cyrl-RS" sz="1800" dirty="0"/>
              <a:t>приходи и примања наше општине у </a:t>
            </a:r>
            <a:r>
              <a:rPr lang="sr-Cyrl-RS" sz="1800" dirty="0" smtClean="0"/>
              <a:t>202</a:t>
            </a:r>
            <a:r>
              <a:rPr lang="sr-Latn-RS" sz="1800" dirty="0" smtClean="0"/>
              <a:t>4</a:t>
            </a:r>
            <a:r>
              <a:rPr lang="sr-Cyrl-RS" sz="1800" dirty="0" smtClean="0"/>
              <a:t>. </a:t>
            </a:r>
            <a:r>
              <a:rPr lang="sr-Cyrl-RS" sz="1800" dirty="0"/>
              <a:t>години </a:t>
            </a:r>
            <a:r>
              <a:rPr lang="sr-Cyrl-RS" sz="1800" dirty="0" smtClean="0"/>
              <a:t>( </a:t>
            </a:r>
            <a:r>
              <a:rPr lang="sr-Cyrl-RS" sz="1800" b="1" dirty="0" smtClean="0">
                <a:solidFill>
                  <a:srgbClr val="FF0000"/>
                </a:solidFill>
              </a:rPr>
              <a:t>збирно по свим изворима финансирања</a:t>
            </a:r>
            <a:r>
              <a:rPr lang="sr-Cyrl-RS" sz="1800" dirty="0" smtClean="0"/>
              <a:t>) бити  </a:t>
            </a:r>
            <a:r>
              <a:rPr lang="sr-Cyrl-RS" sz="1800" b="1" dirty="0" smtClean="0"/>
              <a:t>смањени </a:t>
            </a:r>
            <a:r>
              <a:rPr lang="sr-Cyrl-RS" sz="1800" dirty="0"/>
              <a:t>у односу на последњу измену Одлуке о буџету </a:t>
            </a:r>
            <a:r>
              <a:rPr lang="sr-Cyrl-RS" sz="1800" dirty="0" smtClean="0"/>
              <a:t>за 20</a:t>
            </a:r>
            <a:r>
              <a:rPr lang="sr-Latn-RS" sz="1800" dirty="0" smtClean="0"/>
              <a:t>23</a:t>
            </a:r>
            <a:r>
              <a:rPr lang="sr-Cyrl-RS" sz="1800" dirty="0" smtClean="0"/>
              <a:t>. годину за </a:t>
            </a:r>
            <a:r>
              <a:rPr lang="sr-Latn-RS" sz="1800" dirty="0" smtClean="0"/>
              <a:t>23.557.320 </a:t>
            </a:r>
            <a:r>
              <a:rPr lang="sr-Cyrl-RS" sz="1800" dirty="0" smtClean="0"/>
              <a:t>динара , </a:t>
            </a:r>
            <a:r>
              <a:rPr lang="sr-Cyrl-RS" sz="1800" dirty="0"/>
              <a:t>односно за</a:t>
            </a:r>
            <a:r>
              <a:rPr lang="sr-Cyrl-RS" sz="1800" dirty="0">
                <a:solidFill>
                  <a:srgbClr val="FF0000"/>
                </a:solidFill>
              </a:rPr>
              <a:t> </a:t>
            </a:r>
            <a:r>
              <a:rPr lang="sr-Latn-RS" sz="1800" b="1" dirty="0" smtClean="0">
                <a:solidFill>
                  <a:srgbClr val="FF0000"/>
                </a:solidFill>
              </a:rPr>
              <a:t>2</a:t>
            </a:r>
            <a:r>
              <a:rPr lang="sr-Cyrl-RS" sz="1800" b="1" dirty="0" smtClean="0">
                <a:solidFill>
                  <a:srgbClr val="FF0000"/>
                </a:solidFill>
              </a:rPr>
              <a:t>,</a:t>
            </a:r>
            <a:r>
              <a:rPr lang="sr-Latn-RS" sz="1800" b="1" dirty="0" smtClean="0">
                <a:solidFill>
                  <a:srgbClr val="FF0000"/>
                </a:solidFill>
              </a:rPr>
              <a:t>383</a:t>
            </a:r>
            <a:r>
              <a:rPr lang="sr-Cyrl-RS" sz="1800" b="1" dirty="0" smtClean="0"/>
              <a:t>%</a:t>
            </a:r>
            <a:r>
              <a:rPr lang="sr-Cyrl-RS" sz="1800" dirty="0" smtClean="0"/>
              <a:t>.</a:t>
            </a:r>
          </a:p>
          <a:p>
            <a:pPr algn="just"/>
            <a:endParaRPr lang="en-US" sz="1800" dirty="0"/>
          </a:p>
          <a:p>
            <a:endParaRPr lang="en-US" sz="1800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590800"/>
            <a:ext cx="639445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</a:t>
            </a:r>
            <a:r>
              <a:rPr lang="sr-Cyrl-RS" sz="1600" dirty="0" smtClean="0"/>
              <a:t>је смањење</a:t>
            </a:r>
            <a:r>
              <a:rPr lang="sr-Cyrl-RS" sz="1600" dirty="0" smtClean="0">
                <a:solidFill>
                  <a:srgbClr val="FF0000"/>
                </a:solidFill>
              </a:rPr>
              <a:t> </a:t>
            </a:r>
            <a:r>
              <a:rPr lang="sr-Cyrl-RS" sz="1600" b="1" dirty="0" smtClean="0">
                <a:solidFill>
                  <a:srgbClr val="FF0000"/>
                </a:solidFill>
              </a:rPr>
              <a:t>Трансфера</a:t>
            </a:r>
            <a:r>
              <a:rPr lang="sr-Cyrl-RS" sz="1600" dirty="0" smtClean="0"/>
              <a:t> за </a:t>
            </a:r>
            <a:r>
              <a:rPr lang="sr-Cyrl-RS" sz="1600" b="1" dirty="0" smtClean="0"/>
              <a:t>1.994.320 </a:t>
            </a:r>
            <a:r>
              <a:rPr lang="sr-Cyrl-RS" sz="1600" dirty="0" smtClean="0"/>
              <a:t>динара</a:t>
            </a:r>
            <a:endParaRPr lang="sr-Cyrl-RS" sz="16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</a:t>
            </a:r>
            <a:r>
              <a:rPr lang="sr-Cyrl-RS" sz="1600" dirty="0" smtClean="0"/>
              <a:t>је смањење </a:t>
            </a:r>
            <a:r>
              <a:rPr lang="sr-Cyrl-RS" sz="1600" b="1" dirty="0" smtClean="0">
                <a:solidFill>
                  <a:srgbClr val="FF0000"/>
                </a:solidFill>
              </a:rPr>
              <a:t>Пренетих средства из ранијих година </a:t>
            </a:r>
            <a:r>
              <a:rPr lang="sr-Cyrl-RS" sz="1600" dirty="0" smtClean="0"/>
              <a:t>за </a:t>
            </a:r>
            <a:r>
              <a:rPr lang="sr-Latn-RS" sz="1600" b="1" dirty="0" smtClean="0"/>
              <a:t>86</a:t>
            </a:r>
            <a:r>
              <a:rPr lang="sr-Cyrl-RS" sz="1600" b="1" dirty="0" smtClean="0"/>
              <a:t>.</a:t>
            </a:r>
            <a:r>
              <a:rPr lang="sr-Latn-RS" sz="1600" b="1" dirty="0" smtClean="0"/>
              <a:t>063</a:t>
            </a:r>
            <a:r>
              <a:rPr lang="sr-Cyrl-RS" sz="1600" b="1" dirty="0" smtClean="0"/>
              <a:t>.</a:t>
            </a:r>
            <a:r>
              <a:rPr lang="sr-Latn-RS" sz="1600" b="1" dirty="0" smtClean="0"/>
              <a:t>000</a:t>
            </a:r>
            <a:r>
              <a:rPr lang="sr-Cyrl-RS" sz="1600" dirty="0" smtClean="0"/>
              <a:t>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смањење </a:t>
            </a:r>
            <a:r>
              <a:rPr lang="sr-Cyrl-RS" sz="1600" b="1" dirty="0" smtClean="0">
                <a:solidFill>
                  <a:srgbClr val="FF0000"/>
                </a:solidFill>
              </a:rPr>
              <a:t>Донација од међународних орг.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500.000 </a:t>
            </a:r>
            <a:r>
              <a:rPr lang="sr-Cyrl-RS" sz="1600" dirty="0" smtClean="0"/>
              <a:t>дина</a:t>
            </a:r>
            <a:r>
              <a:rPr lang="sr-Cyrl-RS" sz="1600" dirty="0" smtClean="0"/>
              <a:t>ра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 algn="just"/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повећање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Примања од продаје нефинансијске имовине</a:t>
            </a:r>
            <a:r>
              <a:rPr lang="sr-Cyrl-RS" sz="1600" dirty="0" smtClean="0"/>
              <a:t> за </a:t>
            </a:r>
            <a:r>
              <a:rPr lang="sr-Cyrl-RS" sz="1600" b="1" dirty="0" smtClean="0"/>
              <a:t>17.504.000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</a:t>
            </a:r>
            <a:r>
              <a:rPr lang="sr-Latn-RS" sz="1600" dirty="0" smtClean="0"/>
              <a:t> </a:t>
            </a:r>
            <a:r>
              <a:rPr lang="sr-Cyrl-RS" sz="1600" dirty="0" smtClean="0"/>
              <a:t>повећање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Пореских прихода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42</a:t>
            </a:r>
            <a:r>
              <a:rPr lang="sr-Latn-RS" sz="1600" b="1" dirty="0" smtClean="0"/>
              <a:t>.</a:t>
            </a:r>
            <a:r>
              <a:rPr lang="sr-Cyrl-RS" sz="1600" b="1" dirty="0" smtClean="0"/>
              <a:t>512.000</a:t>
            </a:r>
            <a:r>
              <a:rPr lang="sr-Latn-RS" sz="1600" dirty="0" smtClean="0"/>
              <a:t>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повећање</a:t>
            </a:r>
            <a:r>
              <a:rPr lang="sr-Cyrl-RS" sz="1600" b="1" dirty="0" smtClean="0"/>
              <a:t>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Мешовитих и неодређених прихода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4.060.000</a:t>
            </a:r>
            <a:r>
              <a:rPr lang="sr-Cyrl-RS" sz="1600" dirty="0" smtClean="0"/>
              <a:t> </a:t>
            </a:r>
            <a:r>
              <a:rPr lang="sr-Cyrl-RS" sz="1600" dirty="0" smtClean="0"/>
              <a:t>динара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/>
              <a:t>Пројектовано је повећање</a:t>
            </a:r>
            <a:r>
              <a:rPr lang="sr-Cyrl-RS" sz="1600" b="1" dirty="0" smtClean="0"/>
              <a:t> </a:t>
            </a:r>
            <a:r>
              <a:rPr lang="sr-Cyrl-R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Других прихода </a:t>
            </a:r>
            <a:r>
              <a:rPr lang="sr-Cyrl-RS" sz="1600" dirty="0" smtClean="0"/>
              <a:t>за </a:t>
            </a:r>
            <a:r>
              <a:rPr lang="sr-Cyrl-RS" sz="1600" b="1" dirty="0" smtClean="0"/>
              <a:t>924.000</a:t>
            </a:r>
            <a:r>
              <a:rPr lang="sr-Cyrl-RS" sz="1600" dirty="0" smtClean="0"/>
              <a:t> </a:t>
            </a:r>
            <a:r>
              <a:rPr lang="sr-Cyrl-RS" sz="1600" dirty="0" smtClean="0"/>
              <a:t>динара</a:t>
            </a:r>
          </a:p>
          <a:p>
            <a:pPr algn="just"/>
            <a:r>
              <a:rPr lang="sr-Cyrl-RS" sz="1600" dirty="0" smtClean="0"/>
              <a:t>     </a:t>
            </a:r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 algn="just"/>
            <a:r>
              <a:rPr lang="sr-Cyrl-RS" sz="1600" b="1" dirty="0" smtClean="0">
                <a:solidFill>
                  <a:srgbClr val="FF0000"/>
                </a:solidFill>
              </a:rPr>
              <a:t>    </a:t>
            </a:r>
            <a:endParaRPr lang="sr-Cyrl-RS" sz="1600" dirty="0" smtClean="0"/>
          </a:p>
          <a:p>
            <a:pPr lvl="0" algn="just"/>
            <a:endParaRPr lang="en-US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590800"/>
            <a:ext cx="485775" cy="16002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1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419600"/>
            <a:ext cx="533400" cy="1371601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fontScale="925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</a:t>
            </a:r>
            <a:r>
              <a:rPr lang="sr-Latn-RS" sz="1700" dirty="0" smtClean="0"/>
              <a:t>4</a:t>
            </a:r>
            <a:r>
              <a:rPr lang="sr-Cyrl-RS" sz="1700" dirty="0" smtClean="0"/>
              <a:t>. </a:t>
            </a:r>
            <a:r>
              <a:rPr lang="sr-Cyrl-RS" sz="1700" dirty="0"/>
              <a:t>години из буџета </a:t>
            </a:r>
            <a:r>
              <a:rPr lang="sr-Cyrl-RS" sz="1700" dirty="0" smtClean="0"/>
              <a:t>( </a:t>
            </a:r>
            <a:r>
              <a:rPr lang="sr-Cyrl-RS" sz="1700" dirty="0" smtClean="0">
                <a:solidFill>
                  <a:srgbClr val="FF0000"/>
                </a:solidFill>
              </a:rPr>
              <a:t>по свим изворима финансирања</a:t>
            </a:r>
            <a:r>
              <a:rPr lang="sr-Cyrl-RS" sz="1700" dirty="0" smtClean="0"/>
              <a:t>)износе</a:t>
            </a:r>
            <a:r>
              <a:rPr lang="sr-Cyrl-RS" sz="1700" dirty="0"/>
              <a:t>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362200"/>
            <a:ext cx="3384376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988.</a:t>
            </a:r>
            <a:r>
              <a:rPr lang="sr-Latn-RS" b="1" dirty="0" smtClean="0"/>
              <a:t>2</a:t>
            </a:r>
            <a:r>
              <a:rPr lang="sr-Cyrl-RS" b="1" dirty="0" smtClean="0"/>
              <a:t>00.</a:t>
            </a:r>
            <a:r>
              <a:rPr lang="sr-Latn-RS" b="1" dirty="0" smtClean="0"/>
              <a:t>000</a:t>
            </a:r>
            <a:r>
              <a:rPr lang="sr-Cyrl-RS" b="1" dirty="0" smtClean="0"/>
              <a:t> 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</a:t>
            </a:r>
            <a:r>
              <a:rPr lang="sr-Cyrl-RS" sz="3000" b="1" dirty="0" smtClean="0"/>
              <a:t>пројектованих </a:t>
            </a:r>
            <a:r>
              <a:rPr lang="sr-Cyrl-RS" sz="3000" b="1" dirty="0"/>
              <a:t>расхода и издатака буџета за </a:t>
            </a:r>
            <a:r>
              <a:rPr lang="sr-Cyrl-RS" sz="3000" b="1" dirty="0" smtClean="0"/>
              <a:t>202</a:t>
            </a:r>
            <a:r>
              <a:rPr lang="sr-Latn-RS" sz="3000" b="1" dirty="0" smtClean="0"/>
              <a:t>4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Структура пројектованих расхода и издатака буџета за 202</a:t>
            </a:r>
            <a:r>
              <a:rPr lang="sr-Latn-RS" sz="2800" dirty="0" smtClean="0"/>
              <a:t>4</a:t>
            </a:r>
            <a:r>
              <a:rPr lang="sr-Cyrl-RS" sz="2800" dirty="0" smtClean="0"/>
              <a:t> годину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 fontScale="90000"/>
          </a:bodyPr>
          <a:lstStyle/>
          <a:p>
            <a:r>
              <a:rPr lang="sr-Cyrl-RS" sz="2800" dirty="0" smtClean="0"/>
              <a:t>Које промене у буџету се очекују у односу на текућу 20</a:t>
            </a:r>
            <a:r>
              <a:rPr lang="sr-Latn-RS" sz="2800" dirty="0" smtClean="0"/>
              <a:t>23</a:t>
            </a:r>
            <a:r>
              <a:rPr lang="sr-Cyrl-RS" sz="2800" dirty="0" smtClean="0"/>
              <a:t> годину</a:t>
            </a:r>
            <a:r>
              <a:rPr lang="sr-Cyrl-RS" sz="2800" dirty="0"/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 smtClean="0"/>
              <a:t>Пројектовано је да ће укупни планирани трошкови </a:t>
            </a:r>
            <a:r>
              <a:rPr lang="sr-Cyrl-RS" sz="2000" dirty="0"/>
              <a:t>наше општине у </a:t>
            </a:r>
            <a:r>
              <a:rPr lang="sr-Cyrl-RS" sz="2000" dirty="0" smtClean="0"/>
              <a:t>202</a:t>
            </a:r>
            <a:r>
              <a:rPr lang="sr-Latn-RS" sz="2000" dirty="0" smtClean="0"/>
              <a:t>4</a:t>
            </a:r>
            <a:r>
              <a:rPr lang="sr-Cyrl-RS" sz="2000" dirty="0" smtClean="0"/>
              <a:t>. </a:t>
            </a:r>
            <a:r>
              <a:rPr lang="sr-Cyrl-RS" sz="2000" dirty="0"/>
              <a:t>години </a:t>
            </a:r>
            <a:r>
              <a:rPr lang="sr-Cyrl-RS" sz="2000" dirty="0" smtClean="0"/>
              <a:t>бити </a:t>
            </a:r>
            <a:r>
              <a:rPr lang="sr-Cyrl-RS" sz="2000" b="1" dirty="0" smtClean="0"/>
              <a:t>смањени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sr-Latn-RS" sz="2000" dirty="0" smtClean="0"/>
              <a:t>23</a:t>
            </a:r>
            <a:r>
              <a:rPr lang="sr-Cyrl-RS" sz="2000" dirty="0" smtClean="0"/>
              <a:t>. </a:t>
            </a:r>
            <a:r>
              <a:rPr lang="sr-Cyrl-RS" sz="2000" dirty="0"/>
              <a:t>годину </a:t>
            </a:r>
            <a:r>
              <a:rPr lang="sr-Cyrl-RS" sz="2000" dirty="0" smtClean="0"/>
              <a:t>за </a:t>
            </a:r>
            <a:r>
              <a:rPr lang="sr-Cyrl-RS" sz="2000" b="1" dirty="0" smtClean="0">
                <a:solidFill>
                  <a:srgbClr val="FF0000"/>
                </a:solidFill>
              </a:rPr>
              <a:t>23.557.320</a:t>
            </a:r>
            <a:r>
              <a:rPr lang="sr-Cyrl-RS" sz="2000" dirty="0" smtClean="0"/>
              <a:t> </a:t>
            </a:r>
            <a:r>
              <a:rPr lang="sr-Cyrl-RS" sz="2000" dirty="0" smtClean="0"/>
              <a:t>динара</a:t>
            </a:r>
            <a:r>
              <a:rPr lang="sr-Cyrl-RS" sz="2000" dirty="0"/>
              <a:t>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Latn-RS" sz="2000" b="1" dirty="0" smtClean="0">
                <a:solidFill>
                  <a:srgbClr val="FF0000"/>
                </a:solidFill>
              </a:rPr>
              <a:t>2</a:t>
            </a:r>
            <a:r>
              <a:rPr lang="sr-Cyrl-RS" sz="2000" b="1" dirty="0" smtClean="0">
                <a:solidFill>
                  <a:srgbClr val="FF0000"/>
                </a:solidFill>
              </a:rPr>
              <a:t>,383</a:t>
            </a:r>
            <a:r>
              <a:rPr lang="sr-Cyrl-RS" sz="2000" b="1" dirty="0" smtClean="0"/>
              <a:t>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1720" y="2286000"/>
            <a:ext cx="6851650" cy="2057400"/>
          </a:xfrm>
        </p:spPr>
        <p:txBody>
          <a:bodyPr rtlCol="0">
            <a:normAutofit/>
          </a:bodyPr>
          <a:lstStyle/>
          <a:p>
            <a:pPr lvl="0"/>
            <a:r>
              <a:rPr lang="sr-Cyrl-RS" sz="1700" dirty="0" smtClean="0">
                <a:ea typeface="SimSun" panose="02010600030101010101" pitchFamily="2" charset="-122"/>
              </a:rPr>
              <a:t>Пројектовано је смањење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Коришћење роба и услуга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625.949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  <a:endParaRPr lang="sr-Latn-RS" sz="1700" dirty="0" smtClean="0">
              <a:ea typeface="SimSun" panose="02010600030101010101" pitchFamily="2" charset="-122"/>
            </a:endParaRPr>
          </a:p>
          <a:p>
            <a:r>
              <a:rPr lang="sr-Cyrl-RS" sz="1800" dirty="0" smtClean="0"/>
              <a:t>Пројектовано </a:t>
            </a:r>
            <a:r>
              <a:rPr lang="sr-Cyrl-RS" sz="1800" dirty="0" smtClean="0"/>
              <a:t>је </a:t>
            </a:r>
            <a:r>
              <a:rPr lang="sr-Cyrl-RS" sz="1800" dirty="0" smtClean="0">
                <a:ea typeface="SimSun" panose="02010600030101010101" pitchFamily="2" charset="-122"/>
              </a:rPr>
              <a:t>смањење</a:t>
            </a:r>
            <a:r>
              <a:rPr lang="sr-Cyrl-RS" sz="1800" b="1" dirty="0" smtClean="0">
                <a:solidFill>
                  <a:schemeClr val="hlink"/>
                </a:solidFill>
              </a:rPr>
              <a:t> </a:t>
            </a:r>
            <a:r>
              <a:rPr lang="sr-Cyrl-RS" sz="1800" b="1" dirty="0" smtClean="0">
                <a:solidFill>
                  <a:srgbClr val="FF0000"/>
                </a:solidFill>
              </a:rPr>
              <a:t>Субвенција </a:t>
            </a:r>
            <a:r>
              <a:rPr lang="sr-Cyrl-RS" sz="1800" dirty="0" smtClean="0"/>
              <a:t>за </a:t>
            </a:r>
            <a:r>
              <a:rPr lang="sr-Cyrl-RS" sz="1800" b="1" dirty="0" smtClean="0"/>
              <a:t>9.0</a:t>
            </a:r>
            <a:r>
              <a:rPr lang="sr-Cyrl-RS" sz="1800" b="1" dirty="0" smtClean="0"/>
              <a:t>00.000</a:t>
            </a:r>
            <a:r>
              <a:rPr lang="sr-Cyrl-RS" sz="1800" dirty="0" smtClean="0"/>
              <a:t> </a:t>
            </a:r>
            <a:r>
              <a:rPr lang="sr-Cyrl-RS" sz="1800" dirty="0" smtClean="0"/>
              <a:t>динара</a:t>
            </a:r>
            <a:endParaRPr lang="sr-Cyrl-RS" sz="1700" b="1" dirty="0" smtClean="0">
              <a:ea typeface="SimSun" panose="02010600030101010101" pitchFamily="2" charset="-122"/>
            </a:endParaRPr>
          </a:p>
          <a:p>
            <a:pPr>
              <a:defRPr/>
            </a:pPr>
            <a:r>
              <a:rPr lang="sr-Cyrl-R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</a:t>
            </a:r>
            <a:r>
              <a:rPr lang="sr-Cyrl-R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је смањење </a:t>
            </a: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Капиталних издатака </a:t>
            </a:r>
            <a:r>
              <a:rPr lang="sr-Cyrl-RS" sz="1700" dirty="0" smtClean="0"/>
              <a:t> </a:t>
            </a:r>
            <a:r>
              <a:rPr lang="sr-Cyrl-RS" sz="17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</a:t>
            </a:r>
            <a:r>
              <a:rPr lang="sr-Cyrl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.065.054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динара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267200"/>
            <a:ext cx="70104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повећање </a:t>
            </a:r>
            <a:r>
              <a:rPr lang="sr-Cyrl-RS" altLang="en-US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sz="16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резерви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alt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2.500.800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динара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повећање</a:t>
            </a:r>
            <a:r>
              <a:rPr lang="sr-Cyrl-RS" altLang="en-US" sz="16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Социјалне помоћи </a:t>
            </a:r>
            <a:r>
              <a:rPr lang="sr-Cyrl-RS" altLang="en-US" sz="1600" dirty="0" smtClean="0"/>
              <a:t>за </a:t>
            </a:r>
            <a:r>
              <a:rPr lang="sr-Cyrl-RS" altLang="en-US" sz="1600" b="1" dirty="0" smtClean="0"/>
              <a:t>664.470</a:t>
            </a:r>
            <a:r>
              <a:rPr lang="sr-Cyrl-RS" altLang="en-US" sz="1600" dirty="0" smtClean="0"/>
              <a:t> </a:t>
            </a:r>
            <a:r>
              <a:rPr lang="sr-Cyrl-RS" altLang="en-US" sz="1600" dirty="0" smtClean="0"/>
              <a:t>динара</a:t>
            </a:r>
            <a:endParaRPr lang="sr-Latn-RS" altLang="en-US" sz="1600" dirty="0" smtClean="0"/>
          </a:p>
          <a:p>
            <a:pPr lvl="0"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Пројектовано је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1700" dirty="0" smtClean="0">
                <a:solidFill>
                  <a:srgbClr val="0066FF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Дотација и трансфера </a:t>
            </a:r>
            <a:r>
              <a:rPr lang="sr-Cyrl-RS" sz="1700" b="1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7.693.098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Пројектовано је </a:t>
            </a:r>
            <a:r>
              <a:rPr lang="sr-Cyrl-RS" sz="2000" dirty="0" smtClean="0">
                <a:ea typeface="SimSun" panose="02010600030101010101" pitchFamily="2" charset="-122"/>
              </a:rPr>
              <a:t>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2000" dirty="0" smtClean="0">
                <a:solidFill>
                  <a:srgbClr val="0066FF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Расхода за запослене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14.542.315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</a:p>
          <a:p>
            <a:pPr lvl="0">
              <a:spcBef>
                <a:spcPct val="20000"/>
              </a:spcBef>
              <a:buFontTx/>
              <a:buChar char="•"/>
            </a:pPr>
            <a:r>
              <a:rPr lang="sr-Cyrl-RS" sz="1700" dirty="0" smtClean="0">
                <a:ea typeface="SimSun" panose="02010600030101010101" pitchFamily="2" charset="-122"/>
              </a:rPr>
              <a:t> Пројектовано је </a:t>
            </a:r>
            <a:r>
              <a:rPr lang="sr-Cyrl-R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повећање</a:t>
            </a:r>
            <a:r>
              <a:rPr lang="sr-Cyrl-RS" sz="1700" dirty="0" smtClean="0">
                <a:ea typeface="SimSun" panose="02010600030101010101" pitchFamily="2" charset="-122"/>
              </a:rPr>
              <a:t> </a:t>
            </a:r>
            <a:r>
              <a:rPr lang="sr-Cyrl-RS" sz="1700" b="1" dirty="0" smtClean="0">
                <a:solidFill>
                  <a:srgbClr val="0066FF"/>
                </a:solidFill>
                <a:ea typeface="SimSun" panose="02010600030101010101" pitchFamily="2" charset="-122"/>
              </a:rPr>
              <a:t>Осталих расхода </a:t>
            </a:r>
            <a:r>
              <a:rPr lang="sr-Cyrl-RS" sz="1700" dirty="0" smtClean="0">
                <a:ea typeface="SimSun" panose="02010600030101010101" pitchFamily="2" charset="-122"/>
              </a:rPr>
              <a:t>за </a:t>
            </a:r>
            <a:r>
              <a:rPr lang="sr-Cyrl-RS" sz="1700" b="1" dirty="0" smtClean="0">
                <a:ea typeface="SimSun" panose="02010600030101010101" pitchFamily="2" charset="-122"/>
              </a:rPr>
              <a:t>3.733.000</a:t>
            </a:r>
            <a:r>
              <a:rPr lang="sr-Cyrl-RS" sz="1700" dirty="0" smtClean="0">
                <a:ea typeface="SimSun" panose="02010600030101010101" pitchFamily="2" charset="-122"/>
              </a:rPr>
              <a:t> </a:t>
            </a:r>
            <a:r>
              <a:rPr lang="sr-Cyrl-RS" sz="1700" dirty="0" smtClean="0">
                <a:ea typeface="SimSun" panose="02010600030101010101" pitchFamily="2" charset="-122"/>
              </a:rPr>
              <a:t>динара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 lvl="0">
              <a:spcBef>
                <a:spcPct val="20000"/>
              </a:spcBef>
              <a:buFontTx/>
              <a:buChar char="•"/>
            </a:pPr>
            <a:endParaRPr lang="sr-Cyrl-RS" sz="1700" dirty="0" smtClean="0">
              <a:ea typeface="SimSun" panose="02010600030101010101" pitchFamily="2" charset="-122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Latn-RS" altLang="en-US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Cyrl-RS" altLang="en-US" sz="1700" dirty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Latn-R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362200"/>
            <a:ext cx="485775" cy="1522412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419600"/>
            <a:ext cx="485775" cy="1603375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 smtClean="0"/>
              <a:t>Планирани расходи </a:t>
            </a:r>
            <a:r>
              <a:rPr lang="sr-Cyrl-RS" sz="3000" b="1" dirty="0"/>
              <a:t>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8960308" cy="573321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</a:t>
                      </a:r>
                      <a:r>
                        <a:rPr lang="sr-Cyrl-RS" sz="1200" dirty="0" smtClean="0"/>
                        <a:t>Нацрта Одлуке </a:t>
                      </a:r>
                      <a:r>
                        <a:rPr lang="sr-Cyrl-RS" sz="1200" dirty="0"/>
                        <a:t>о буџету за </a:t>
                      </a:r>
                      <a:r>
                        <a:rPr lang="sr-Cyrl-RS" sz="1200" dirty="0" smtClean="0"/>
                        <a:t>202</a:t>
                      </a:r>
                      <a:r>
                        <a:rPr lang="sr-Latn-RS" sz="1200" dirty="0" smtClean="0"/>
                        <a:t>4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900.000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150.800.000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15,3%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10.000.000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1,0%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48.362.902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13.600.000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5.300.000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50.300.000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5,1%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115.099.728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11,7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71.961.674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18.686.500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50.735.576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5,1%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41.184.271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74.080.000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295.914.725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29,9%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32.274.624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0,2%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988.200.000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074" name="Picture 2" descr="Резултат слика за slike kladov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28600"/>
            <a:ext cx="2590800" cy="1905000"/>
          </a:xfrm>
          <a:prstGeom prst="rect">
            <a:avLst/>
          </a:prstGeom>
          <a:noFill/>
        </p:spPr>
      </p:pic>
      <p:pic>
        <p:nvPicPr>
          <p:cNvPr id="3076" name="Picture 4" descr="Trajanov most u Kladov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572000"/>
            <a:ext cx="2590800" cy="1981200"/>
          </a:xfrm>
          <a:prstGeom prst="rect">
            <a:avLst/>
          </a:prstGeom>
          <a:noFill/>
        </p:spPr>
      </p:pic>
      <p:pic>
        <p:nvPicPr>
          <p:cNvPr id="3078" name="Picture 6" descr="http://www.phone-travel.com/pic/tvrdjava-fetislam_650be8b0895fb73482457ef830b36a5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2438400"/>
            <a:ext cx="2590800" cy="1905000"/>
          </a:xfrm>
          <a:prstGeom prst="rect">
            <a:avLst/>
          </a:prstGeom>
          <a:noFill/>
        </p:spPr>
      </p:pic>
      <p:sp>
        <p:nvSpPr>
          <p:cNvPr id="3080" name="AutoShape 8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4" name="AutoShape 12" descr="Резултат слика за slike kladov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6" name="Picture 14" descr="Резултат слика за slike kladov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4572000"/>
            <a:ext cx="3352800" cy="1981200"/>
          </a:xfrm>
          <a:prstGeom prst="rect">
            <a:avLst/>
          </a:prstGeom>
          <a:noFill/>
        </p:spPr>
      </p:pic>
      <p:pic>
        <p:nvPicPr>
          <p:cNvPr id="3088" name="Picture 16" descr="Резултат слика за slike kladov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0" y="2438400"/>
            <a:ext cx="2286000" cy="4114800"/>
          </a:xfrm>
          <a:prstGeom prst="rect">
            <a:avLst/>
          </a:prstGeom>
          <a:noFill/>
        </p:spPr>
      </p:pic>
      <p:pic>
        <p:nvPicPr>
          <p:cNvPr id="3090" name="Picture 18" descr="Резултат слика за slike kladova đerdapska klisur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62600" y="228600"/>
            <a:ext cx="3352800" cy="1905000"/>
          </a:xfrm>
          <a:prstGeom prst="rect">
            <a:avLst/>
          </a:prstGeom>
          <a:noFill/>
        </p:spPr>
      </p:pic>
      <p:pic>
        <p:nvPicPr>
          <p:cNvPr id="3092" name="Picture 20" descr="http://djerdapusluge.co.rs/images/stories/20110427_1032599852_hala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581650" y="2438400"/>
            <a:ext cx="3333750" cy="1905000"/>
          </a:xfrm>
          <a:prstGeom prst="rect">
            <a:avLst/>
          </a:prstGeom>
          <a:noFill/>
        </p:spPr>
      </p:pic>
      <p:pic>
        <p:nvPicPr>
          <p:cNvPr id="3094" name="Picture 22" descr="Резултат слика за slike kladova hidroelektran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48000" y="228600"/>
            <a:ext cx="2286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Структура планираних расхода по буџетским програмима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000" b="1" dirty="0" smtClean="0"/>
              <a:t>Планирани расходи </a:t>
            </a:r>
            <a:r>
              <a:rPr lang="sr-Cyrl-RS" sz="3000" b="1" dirty="0"/>
              <a:t>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7567911"/>
              </p:ext>
            </p:extLst>
          </p:nvPr>
        </p:nvGraphicFramePr>
        <p:xfrm>
          <a:off x="683569" y="1417633"/>
          <a:ext cx="7488833" cy="5273040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9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Р. </a:t>
                      </a:r>
                      <a:r>
                        <a:rPr lang="en-US" sz="1200" dirty="0" err="1">
                          <a:effectLst/>
                        </a:rPr>
                        <a:t>бр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Назив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sr-Cyrl-RS" sz="1200" dirty="0">
                          <a:effectLst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</a:t>
                      </a:r>
                      <a:r>
                        <a:rPr lang="sr-Cyrl-RS" sz="1200" dirty="0" smtClean="0"/>
                        <a:t> Нацрта Одлуке </a:t>
                      </a:r>
                      <a:r>
                        <a:rPr lang="sr-Cyrl-RS" sz="1200" dirty="0"/>
                        <a:t>о буџету за </a:t>
                      </a:r>
                      <a:r>
                        <a:rPr lang="sr-Cyrl-RS" sz="1200" dirty="0" smtClean="0"/>
                        <a:t>202</a:t>
                      </a:r>
                      <a:r>
                        <a:rPr lang="sr-Latn-RS" sz="1200" dirty="0" smtClean="0"/>
                        <a:t>4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кориснику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Скупштина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sr-Cyrl-RS" sz="1500" dirty="0">
                          <a:effectLst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18.741.087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1,9%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+mn-lt"/>
                          <a:ea typeface="Times New Roman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9.233.537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0,9%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веће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4.300.000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0,4%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735.268.419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74,4%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 </a:t>
                      </a:r>
                      <a:r>
                        <a:rPr lang="en-US" sz="1500" dirty="0" err="1">
                          <a:effectLst/>
                        </a:rPr>
                        <a:t>јавно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правобранилаштво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2.238.933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0,2%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Месне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29.151.123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2,9%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 smtClean="0">
                          <a:effectLst/>
                        </a:rPr>
                        <a:t>Библиотека центра за културу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30.304.271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3,2%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</a:rPr>
                        <a:t>Туристичка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организација</a:t>
                      </a:r>
                      <a:r>
                        <a:rPr lang="sr-Cyrl-RS" sz="1500" dirty="0" smtClean="0">
                          <a:effectLst/>
                        </a:rPr>
                        <a:t> општине Кладово</a:t>
                      </a:r>
                      <a:endParaRPr lang="en-US" sz="15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43.862.902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4,4%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П</a:t>
                      </a:r>
                      <a:r>
                        <a:rPr lang="sr-Cyrl-RS" sz="1500" dirty="0">
                          <a:effectLst/>
                        </a:rPr>
                        <a:t>редшколска установа </a:t>
                      </a:r>
                      <a:r>
                        <a:rPr lang="sr-Cyrl-RS" sz="1500" dirty="0" smtClean="0">
                          <a:effectLst/>
                        </a:rPr>
                        <a:t>“ Невен” Кладово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115.099.728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/>
                          <a:ea typeface="Times New Roman"/>
                        </a:rPr>
                        <a:t>11,7%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10.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11.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845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537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2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b="1" dirty="0" smtClean="0">
                          <a:effectLst/>
                          <a:latin typeface="Times New Roman"/>
                          <a:ea typeface="Times New Roman"/>
                        </a:rPr>
                        <a:t>988.200.000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7613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453060"/>
              </p:ext>
            </p:extLst>
          </p:nvPr>
        </p:nvGraphicFramePr>
        <p:xfrm>
          <a:off x="914400" y="1136364"/>
          <a:ext cx="7560841" cy="572163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3546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</a:t>
                      </a:r>
                      <a:r>
                        <a:rPr lang="sr-Cyrl-RS" sz="1600" dirty="0" smtClean="0">
                          <a:effectLst/>
                        </a:rPr>
                        <a:t> по свим</a:t>
                      </a:r>
                      <a:r>
                        <a:rPr lang="sr-Cyrl-RS" sz="1600" baseline="0" dirty="0" smtClean="0">
                          <a:effectLst/>
                        </a:rPr>
                        <a:t> изворима финансирања</a:t>
                      </a:r>
                      <a:r>
                        <a:rPr lang="sr-Cyrl-RS" sz="1600" dirty="0" smtClean="0">
                          <a:effectLst/>
                        </a:rPr>
                        <a:t>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0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Latn-RS" sz="1500" dirty="0" smtClean="0">
                          <a:effectLst/>
                        </a:rPr>
                        <a:t>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1.Изградња градског базена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11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2.Уређење у тврђави Фетислам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4.500.000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3.Реконструкција и санација путева и улица у општини Кладово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741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4.Израда пројектно – техничке документације</a:t>
                      </a: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70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7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299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10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</a:t>
            </a:r>
            <a:r>
              <a:rPr lang="sr-Cyrl-RS" sz="3000" dirty="0" smtClean="0"/>
              <a:t>планирани капитални </a:t>
            </a:r>
            <a:r>
              <a:rPr lang="sr-Cyrl-RS" sz="3000" dirty="0"/>
              <a:t>пројекти</a:t>
            </a: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21742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686"/>
          </a:xfrm>
        </p:spPr>
        <p:txBody>
          <a:bodyPr>
            <a:normAutofit/>
          </a:bodyPr>
          <a:lstStyle/>
          <a:p>
            <a:r>
              <a:rPr lang="sr-Cyrl-RS" sz="2800" dirty="0"/>
              <a:t>Најважнији </a:t>
            </a:r>
            <a:r>
              <a:rPr lang="sr-Cyrl-RS" sz="2800" dirty="0" smtClean="0"/>
              <a:t>планирани пројекти</a:t>
            </a:r>
            <a:r>
              <a:rPr lang="sr-Latn-RS" sz="2800" dirty="0" smtClean="0"/>
              <a:t> </a:t>
            </a:r>
            <a:r>
              <a:rPr lang="sr-Cyrl-RS" sz="2800" dirty="0"/>
              <a:t>од интереса за локалну заједницу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=""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48133880"/>
              </p:ext>
            </p:extLst>
          </p:nvPr>
        </p:nvGraphicFramePr>
        <p:xfrm>
          <a:off x="457200" y="1340768"/>
          <a:ext cx="7751203" cy="5229086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294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69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</a:t>
                      </a:r>
                      <a:r>
                        <a:rPr lang="sr-Cyrl-RS" sz="1600" dirty="0" smtClean="0">
                          <a:effectLst/>
                        </a:rPr>
                        <a:t>средства по свим изворима финансирања </a:t>
                      </a:r>
                      <a:r>
                        <a:rPr lang="sr-Cyrl-RS" sz="1600" dirty="0">
                          <a:effectLst/>
                        </a:rPr>
                        <a:t>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8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</a:t>
                      </a:r>
                      <a:r>
                        <a:rPr lang="sr-Latn-RS" sz="1500" dirty="0" smtClean="0">
                          <a:effectLst/>
                        </a:rPr>
                        <a:t>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Latn-RS" sz="1500" dirty="0" smtClean="0">
                          <a:effectLst/>
                        </a:rPr>
                        <a:t>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1.Изградња градског базена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2.Уређење у тврђави Фетислам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4.500.000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3.Реконструкција и санација путева и улица у општини Кладово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22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4.Израда пројектно – техничке документације</a:t>
                      </a: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 smtClean="0">
                          <a:effectLst/>
                          <a:latin typeface="Times New Roman"/>
                          <a:ea typeface="Times New Roman"/>
                        </a:rPr>
                        <a:t>38.000.000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20794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Ка равноправнијем граду – Родно одговорно буџетирање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Cyrl-RS" sz="2400" dirty="0" smtClean="0"/>
              <a:t>Увођење принципа родне равноправности у буџетски процес доприноси побољшању ефективности буџета и омогућава бољи увид у користи које жене и мушкарци имају од буџетских средстава.</a:t>
            </a:r>
          </a:p>
          <a:p>
            <a:pPr algn="just"/>
            <a:r>
              <a:rPr lang="sr-Cyrl-RS" sz="2400" dirty="0" smtClean="0"/>
              <a:t>Наставили смо тренд из претходних година и проширујемо обухват </a:t>
            </a:r>
            <a:r>
              <a:rPr lang="sr-Cyrl-RS" sz="2400" dirty="0" smtClean="0"/>
              <a:t>уродњених </a:t>
            </a:r>
            <a:r>
              <a:rPr lang="sr-Cyrl-RS" sz="2400" dirty="0" smtClean="0"/>
              <a:t>информација у буџету – у складу са Законом смо у првом кварталу ове године усвојили План увођења родно одговорног буџетирања за наредну 202</a:t>
            </a:r>
            <a:r>
              <a:rPr lang="sr-Latn-RS" sz="2400" dirty="0" smtClean="0"/>
              <a:t>4</a:t>
            </a:r>
            <a:r>
              <a:rPr lang="sr-Cyrl-RS" sz="2400" dirty="0" smtClean="0"/>
              <a:t>.годину.</a:t>
            </a:r>
          </a:p>
          <a:p>
            <a:pPr algn="just"/>
            <a:r>
              <a:rPr lang="sr-Cyrl-RS" sz="2400" dirty="0" smtClean="0"/>
              <a:t>У складу са овим Планом – у Нацрту Одлуке о буџету за 202</a:t>
            </a:r>
            <a:r>
              <a:rPr lang="sr-Latn-RS" sz="2400" dirty="0" smtClean="0"/>
              <a:t>4</a:t>
            </a:r>
            <a:r>
              <a:rPr lang="sr-Cyrl-RS" sz="2400" dirty="0" smtClean="0"/>
              <a:t>.годину уврстили смо уродњене циљеве и индикаторе за следеће програме</a:t>
            </a:r>
            <a:r>
              <a:rPr lang="sr-Cyrl-RS" sz="2400" dirty="0" smtClean="0"/>
              <a:t>:</a:t>
            </a:r>
          </a:p>
          <a:p>
            <a:pPr algn="just">
              <a:buNone/>
            </a:pPr>
            <a:endParaRPr lang="sr-Cyrl-RS" sz="2400" dirty="0" smtClean="0"/>
          </a:p>
          <a:p>
            <a:pPr algn="just"/>
            <a:r>
              <a:rPr lang="sr-Cyrl-RS" sz="2400" dirty="0" smtClean="0"/>
              <a:t>3 - </a:t>
            </a:r>
            <a:r>
              <a:rPr lang="sr-Cyrl-RS" sz="2400" i="1" dirty="0" smtClean="0"/>
              <a:t>Локални економски развој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9 - </a:t>
            </a:r>
            <a:r>
              <a:rPr lang="sr-Cyrl-RS" sz="2400" i="1" dirty="0" smtClean="0"/>
              <a:t>Основно образовање и васпитање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10 - </a:t>
            </a:r>
            <a:r>
              <a:rPr lang="sr-Cyrl-RS" sz="2400" i="1" dirty="0" smtClean="0"/>
              <a:t>Средње образовање и васпитање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11 – </a:t>
            </a:r>
            <a:r>
              <a:rPr lang="sr-Cyrl-RS" sz="2400" i="1" dirty="0" smtClean="0"/>
              <a:t>Социјална и дечија заштита</a:t>
            </a:r>
            <a:r>
              <a:rPr lang="sr-Cyrl-RS" sz="2400" dirty="0" smtClean="0"/>
              <a:t>,</a:t>
            </a:r>
          </a:p>
          <a:p>
            <a:pPr algn="just"/>
            <a:r>
              <a:rPr lang="sr-Cyrl-RS" sz="2400" dirty="0" smtClean="0"/>
              <a:t>14 – </a:t>
            </a:r>
            <a:r>
              <a:rPr lang="sr-Cyrl-RS" sz="2400" i="1" dirty="0" smtClean="0"/>
              <a:t>Развој спорта и омладине</a:t>
            </a:r>
            <a:r>
              <a:rPr lang="sr-Cyrl-RS" sz="2400" dirty="0" smtClean="0"/>
              <a:t>.</a:t>
            </a:r>
          </a:p>
          <a:p>
            <a:pPr algn="just"/>
            <a:endParaRPr lang="sr-Cyrl-RS" sz="2400" dirty="0" smtClean="0"/>
          </a:p>
          <a:p>
            <a:pPr algn="just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Учешће грађана у буџетском процесу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2400" dirty="0" smtClean="0"/>
              <a:t>Општинско веће општине Кладово је на седници одржаној дана </a:t>
            </a:r>
            <a:r>
              <a:rPr lang="sr-Latn-RS" sz="2400" dirty="0" smtClean="0"/>
              <a:t>01</a:t>
            </a:r>
            <a:r>
              <a:rPr lang="sr-Cyrl-RS" sz="2400" dirty="0" smtClean="0"/>
              <a:t>.1</a:t>
            </a:r>
            <a:r>
              <a:rPr lang="sr-Latn-RS" sz="2400" dirty="0" smtClean="0"/>
              <a:t>1</a:t>
            </a:r>
            <a:r>
              <a:rPr lang="sr-Cyrl-RS" sz="2400" dirty="0" smtClean="0"/>
              <a:t>.202</a:t>
            </a:r>
            <a:r>
              <a:rPr lang="sr-Latn-RS" sz="2400" dirty="0" smtClean="0"/>
              <a:t>3</a:t>
            </a:r>
            <a:r>
              <a:rPr lang="sr-Cyrl-RS" sz="2400" dirty="0" smtClean="0"/>
              <a:t>.године усвојило Јавни позив за јавну расправу поводом Нацрта Одлуке о буџету општине Кладово за </a:t>
            </a:r>
            <a:r>
              <a:rPr lang="sr-Cyrl-RS" sz="2400" dirty="0" smtClean="0"/>
              <a:t>2024.годину</a:t>
            </a:r>
            <a:r>
              <a:rPr lang="sr-Latn-RS" sz="2400" dirty="0" smtClean="0"/>
              <a:t>, </a:t>
            </a:r>
            <a:r>
              <a:rPr lang="sr-Cyrl-RS" sz="2400" dirty="0" smtClean="0"/>
              <a:t>број 401-316/2023-</a:t>
            </a:r>
            <a:r>
              <a:rPr lang="sr-Latn-RS" sz="2400" dirty="0" smtClean="0"/>
              <a:t>II.</a:t>
            </a:r>
            <a:r>
              <a:rPr lang="sr-Cyrl-RS" sz="2400" dirty="0" smtClean="0"/>
              <a:t> Јавна </a:t>
            </a:r>
            <a:r>
              <a:rPr lang="sr-Cyrl-RS" sz="2400" dirty="0" smtClean="0"/>
              <a:t>расправа одржаће се у периоду од </a:t>
            </a:r>
            <a:r>
              <a:rPr lang="sr-Latn-RS" sz="2400" u="sng" dirty="0" smtClean="0">
                <a:solidFill>
                  <a:srgbClr val="FF0000"/>
                </a:solidFill>
              </a:rPr>
              <a:t>01</a:t>
            </a:r>
            <a:r>
              <a:rPr lang="sr-Cyrl-RS" sz="2400" u="sng" dirty="0" smtClean="0">
                <a:solidFill>
                  <a:srgbClr val="FF0000"/>
                </a:solidFill>
              </a:rPr>
              <a:t>.1</a:t>
            </a:r>
            <a:r>
              <a:rPr lang="sr-Latn-RS" sz="2400" u="sng" dirty="0" smtClean="0">
                <a:solidFill>
                  <a:srgbClr val="FF0000"/>
                </a:solidFill>
              </a:rPr>
              <a:t>1</a:t>
            </a:r>
            <a:r>
              <a:rPr lang="sr-Cyrl-RS" sz="2400" u="sng" dirty="0" smtClean="0">
                <a:solidFill>
                  <a:srgbClr val="FF0000"/>
                </a:solidFill>
              </a:rPr>
              <a:t>.202</a:t>
            </a:r>
            <a:r>
              <a:rPr lang="sr-Latn-RS" sz="2400" u="sng" dirty="0" smtClean="0">
                <a:solidFill>
                  <a:srgbClr val="FF0000"/>
                </a:solidFill>
              </a:rPr>
              <a:t>3</a:t>
            </a:r>
            <a:r>
              <a:rPr lang="sr-Cyrl-RS" sz="2400" u="sng" dirty="0" smtClean="0">
                <a:solidFill>
                  <a:srgbClr val="FF0000"/>
                </a:solidFill>
              </a:rPr>
              <a:t> – </a:t>
            </a:r>
            <a:r>
              <a:rPr lang="sr-Latn-RS" sz="2400" u="sng" dirty="0" smtClean="0">
                <a:solidFill>
                  <a:srgbClr val="FF0000"/>
                </a:solidFill>
              </a:rPr>
              <a:t>12</a:t>
            </a:r>
            <a:r>
              <a:rPr lang="sr-Cyrl-RS" sz="2400" u="sng" dirty="0" smtClean="0">
                <a:solidFill>
                  <a:srgbClr val="FF0000"/>
                </a:solidFill>
              </a:rPr>
              <a:t>.1</a:t>
            </a:r>
            <a:r>
              <a:rPr lang="sr-Latn-RS" sz="2400" u="sng" dirty="0" smtClean="0">
                <a:solidFill>
                  <a:srgbClr val="FF0000"/>
                </a:solidFill>
              </a:rPr>
              <a:t>1</a:t>
            </a:r>
            <a:r>
              <a:rPr lang="sr-Cyrl-RS" sz="2400" u="sng" dirty="0" smtClean="0">
                <a:solidFill>
                  <a:srgbClr val="FF0000"/>
                </a:solidFill>
              </a:rPr>
              <a:t>.202</a:t>
            </a:r>
            <a:r>
              <a:rPr lang="sr-Latn-RS" sz="2400" u="sng" dirty="0" smtClean="0">
                <a:solidFill>
                  <a:srgbClr val="FF0000"/>
                </a:solidFill>
              </a:rPr>
              <a:t>3</a:t>
            </a:r>
            <a:r>
              <a:rPr lang="sr-Cyrl-RS" sz="2400" u="sng" dirty="0" smtClean="0"/>
              <a:t>.</a:t>
            </a:r>
            <a:r>
              <a:rPr lang="sr-Cyrl-RS" sz="2400" dirty="0" smtClean="0"/>
              <a:t> године.</a:t>
            </a:r>
          </a:p>
          <a:p>
            <a:pPr algn="just"/>
            <a:r>
              <a:rPr lang="sr-Cyrl-RS" sz="2400" dirty="0" smtClean="0"/>
              <a:t>Учесници јавне расправе и други заинтересовани субјекти могу  у писаној форми доставити своје предлоге, примедбе и сугестије на нацрт Одлуке и то путем: предаје писменог поднеска на писарници општине Кладово или руководиоцу Одељења за буџет и финансије , као и на имејл адресу : </a:t>
            </a:r>
            <a:r>
              <a:rPr lang="sr-Latn-RS" sz="2400" dirty="0" smtClean="0"/>
              <a:t>antic@kladovonet.com.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sz="2400" dirty="0"/>
              <a:t>На крају желимо да Вам се захвалимо што сте издвојили време за читање ове презентације буџета. </a:t>
            </a:r>
            <a:r>
              <a:rPr lang="sr-Cyrl-RS" sz="2400" dirty="0" smtClean="0"/>
              <a:t>Надамо се да је она олакшала Ваше разумевање планиране садржине буџета.</a:t>
            </a:r>
          </a:p>
          <a:p>
            <a:pPr marL="0" indent="0" algn="just">
              <a:buNone/>
            </a:pPr>
            <a:endParaRPr lang="sr-Cyrl-RS" sz="2400" dirty="0" smtClean="0"/>
          </a:p>
          <a:p>
            <a:pPr marL="0" indent="0" algn="just">
              <a:buNone/>
            </a:pPr>
            <a:r>
              <a:rPr lang="sr-Cyrl-RS" sz="2400" dirty="0" smtClean="0"/>
              <a:t>Нацрт Одлуке о буџету општине Кладово за 202</a:t>
            </a:r>
            <a:r>
              <a:rPr lang="sr-Latn-RS" sz="2400" dirty="0" smtClean="0"/>
              <a:t>4</a:t>
            </a:r>
            <a:r>
              <a:rPr lang="sr-Cyrl-RS" sz="2400" dirty="0" smtClean="0"/>
              <a:t>.годину можете преузети на следећем линку интернет странице општине</a:t>
            </a:r>
            <a:r>
              <a:rPr lang="sr-Latn-RS" sz="2400" dirty="0" smtClean="0"/>
              <a:t>:</a:t>
            </a:r>
            <a:r>
              <a:rPr lang="sr-Cyrl-RS" sz="2400" dirty="0" smtClean="0"/>
              <a:t> </a:t>
            </a:r>
            <a:r>
              <a:rPr lang="en-US" sz="2400" b="1" dirty="0" smtClean="0">
                <a:solidFill>
                  <a:srgbClr val="00B0F0"/>
                </a:solidFill>
              </a:rPr>
              <a:t>https://kladovo.org.rs/lokalna-samouprava/opstinska-uprava/odeljenje-za-budzet-i-finansije/odsek-za-budzet-i-racunovodstvo/</a:t>
            </a:r>
            <a:endParaRPr lang="sr-Cyrl-RS" sz="2400" b="1" dirty="0" smtClean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endParaRPr lang="sr-Cyrl-RS" sz="2400" dirty="0" smtClean="0"/>
          </a:p>
          <a:p>
            <a:pPr marL="0" indent="0" algn="just">
              <a:buNone/>
            </a:pPr>
            <a:r>
              <a:rPr lang="sr-Cyrl-RS" sz="2400" dirty="0" smtClean="0"/>
              <a:t>Позивамо Вас и да своје сугестије за унапређење Нацрта Одлуке о буџету</a:t>
            </a:r>
            <a:r>
              <a:rPr lang="sr-Latn-RS" sz="2400" dirty="0" smtClean="0"/>
              <a:t> </a:t>
            </a:r>
            <a:r>
              <a:rPr lang="sr-Cyrl-RS" sz="2400" dirty="0" smtClean="0"/>
              <a:t>доставите и то : </a:t>
            </a:r>
          </a:p>
          <a:p>
            <a:pPr marL="0" indent="0" algn="just">
              <a:buNone/>
            </a:pPr>
            <a:r>
              <a:rPr lang="sr-Cyrl-RS" sz="2400" dirty="0" smtClean="0"/>
              <a:t>-предајом писменог поднеска на писарници општине Кладово </a:t>
            </a:r>
          </a:p>
          <a:p>
            <a:pPr marL="0" indent="0" algn="just">
              <a:buNone/>
            </a:pPr>
            <a:r>
              <a:rPr lang="sr-Cyrl-RS" sz="2400" dirty="0" smtClean="0"/>
              <a:t>-руководиоцу Одељења за буџет и финансије ,или</a:t>
            </a:r>
          </a:p>
          <a:p>
            <a:pPr marL="0" indent="0" algn="just">
              <a:buNone/>
            </a:pPr>
            <a:r>
              <a:rPr lang="sr-Cyrl-RS" sz="2400" dirty="0" smtClean="0"/>
              <a:t>- на имејл адресу : </a:t>
            </a:r>
            <a:r>
              <a:rPr lang="sr-Latn-RS" sz="2400" dirty="0" smtClean="0"/>
              <a:t>antic@kladovonet.com.</a:t>
            </a:r>
            <a:endParaRPr lang="sr-Cyrl-RS" sz="2400" dirty="0"/>
          </a:p>
          <a:p>
            <a:pPr marL="0" indent="0" algn="just">
              <a:buNone/>
            </a:pPr>
            <a:endParaRPr lang="sr-Cyrl-R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1066800"/>
            <a:ext cx="767104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sr-Cyrl-R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 smtClean="0"/>
              <a:t>Увод у јавну расправу о нацрту одлуке о буџету општине Кладово за 202</a:t>
            </a:r>
            <a:r>
              <a:rPr lang="sr-Latn-RS" sz="1400" dirty="0" smtClean="0"/>
              <a:t>4</a:t>
            </a:r>
            <a:r>
              <a:rPr lang="sr-Cyrl-RS" sz="1400" dirty="0" smtClean="0"/>
              <a:t>.годину</a:t>
            </a:r>
            <a:endParaRPr lang="sr-Cyrl-RS" sz="1400" dirty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Како настаје буџет општине</a:t>
            </a:r>
            <a:r>
              <a:rPr lang="en-US" sz="1400" dirty="0"/>
              <a:t>?</a:t>
            </a:r>
            <a:endParaRPr lang="sr-Cyrl-RS" sz="14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sz="1400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sz="1400" dirty="0"/>
              <a:t>Ко учествује у буџетском процесу</a:t>
            </a:r>
            <a:r>
              <a:rPr lang="en-US" sz="1400" dirty="0"/>
              <a:t>?</a:t>
            </a:r>
            <a:endParaRPr lang="sr-Cyrl-RS" sz="14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sz="1400" dirty="0"/>
              <a:t>На основу чега се доноси буџет</a:t>
            </a:r>
            <a:r>
              <a:rPr lang="en-US" sz="1400" dirty="0"/>
              <a:t>?</a:t>
            </a:r>
            <a:endParaRPr lang="sr-Cyrl-RS" sz="1400" dirty="0"/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Структура планираних прихода и примања за </a:t>
            </a:r>
            <a:r>
              <a:rPr lang="sr-Cyrl-RS" sz="1400" dirty="0" smtClean="0"/>
              <a:t>202</a:t>
            </a:r>
            <a:r>
              <a:rPr lang="sr-Latn-RS" sz="1400" dirty="0" smtClean="0"/>
              <a:t>4</a:t>
            </a:r>
            <a:r>
              <a:rPr lang="sr-Cyrl-RS" sz="1400" dirty="0" smtClean="0"/>
              <a:t>. </a:t>
            </a:r>
            <a:r>
              <a:rPr lang="sr-Cyrl-RS" sz="1400" dirty="0"/>
              <a:t>годину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Које промене у буџету се очекују у односу на текућу 20</a:t>
            </a:r>
            <a:r>
              <a:rPr lang="sr-Latn-RS" sz="1400" dirty="0" smtClean="0"/>
              <a:t>23</a:t>
            </a:r>
            <a:r>
              <a:rPr lang="sr-Cyrl-RS" sz="1400" dirty="0" smtClean="0"/>
              <a:t>. </a:t>
            </a:r>
            <a:r>
              <a:rPr lang="sr-Cyrl-RS" sz="1400" dirty="0"/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sz="1400" dirty="0"/>
              <a:t>На шта се троше јавна средства</a:t>
            </a:r>
            <a:r>
              <a:rPr lang="en-US" sz="1400" dirty="0"/>
              <a:t>?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/>
              <a:t>Шта су расходи и издаци буџета?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Структура </a:t>
            </a:r>
            <a:r>
              <a:rPr lang="sr-Cyrl-RS" sz="1400" dirty="0" smtClean="0"/>
              <a:t>пројектованих </a:t>
            </a:r>
            <a:r>
              <a:rPr lang="sr-Cyrl-RS" sz="1400" dirty="0"/>
              <a:t>расхода и издатака за </a:t>
            </a:r>
            <a:r>
              <a:rPr lang="sr-Cyrl-RS" sz="1400" dirty="0" smtClean="0"/>
              <a:t>202</a:t>
            </a:r>
            <a:r>
              <a:rPr lang="sr-Latn-RS" sz="1400" dirty="0" smtClean="0"/>
              <a:t>4</a:t>
            </a:r>
            <a:r>
              <a:rPr lang="sr-Cyrl-RS" sz="1400" dirty="0" smtClean="0"/>
              <a:t>. </a:t>
            </a:r>
            <a:r>
              <a:rPr lang="sr-Cyrl-RS" sz="1400" dirty="0"/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Које промене у буџету се очекују у односу на текућу 20</a:t>
            </a:r>
            <a:r>
              <a:rPr lang="sr-Latn-RS" sz="1400" dirty="0" smtClean="0"/>
              <a:t>23</a:t>
            </a:r>
            <a:r>
              <a:rPr lang="sr-Cyrl-RS" sz="1400" dirty="0" smtClean="0"/>
              <a:t>. </a:t>
            </a:r>
            <a:r>
              <a:rPr lang="sr-Cyrl-RS" sz="1400" dirty="0"/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Планирани расходи </a:t>
            </a:r>
            <a:r>
              <a:rPr lang="sr-Cyrl-RS" sz="1400" dirty="0"/>
              <a:t>буџета по </a:t>
            </a:r>
            <a:r>
              <a:rPr lang="sr-Cyrl-RS" sz="1400" dirty="0" smtClean="0"/>
              <a:t>програмима</a:t>
            </a:r>
            <a:endParaRPr lang="sr-Latn-RS" sz="1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Структура планираних расхода по буџетским програмима</a:t>
            </a:r>
            <a:endParaRPr lang="sr-Cyrl-R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Планирани расходи </a:t>
            </a:r>
            <a:r>
              <a:rPr lang="sr-Cyrl-RS" sz="1400" dirty="0"/>
              <a:t>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Најважнији </a:t>
            </a:r>
            <a:r>
              <a:rPr lang="sr-Cyrl-RS" sz="1400" dirty="0" smtClean="0"/>
              <a:t> планирани капитални </a:t>
            </a:r>
            <a:r>
              <a:rPr lang="sr-Cyrl-RS" sz="1400" dirty="0"/>
              <a:t>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/>
              <a:t>Најважнији </a:t>
            </a:r>
            <a:r>
              <a:rPr lang="sr-Cyrl-RS" sz="1400" dirty="0" smtClean="0"/>
              <a:t> планирани пројекти</a:t>
            </a:r>
            <a:r>
              <a:rPr lang="sr-Latn-RS" sz="1400" dirty="0" smtClean="0"/>
              <a:t> </a:t>
            </a:r>
            <a:r>
              <a:rPr lang="sr-Cyrl-RS" sz="1400" dirty="0"/>
              <a:t>од интереса за локалну </a:t>
            </a:r>
            <a:r>
              <a:rPr lang="sr-Cyrl-RS" sz="1400" dirty="0" smtClean="0"/>
              <a:t>заједницу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Ка равноправнијој општини – Родно одговорно буџетирање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sz="1400" dirty="0" smtClean="0"/>
              <a:t>Учешће грађана у буџетском процесу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r-Cyrl-R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dirty="0"/>
              <a:t>	</a:t>
            </a:r>
            <a:r>
              <a:rPr lang="sr-Cyrl-RS" sz="2400" b="1" dirty="0" smtClean="0"/>
              <a:t>Увод у јавну расправу о нацрту одлуке о буџету општине Кладово за 20</a:t>
            </a:r>
            <a:r>
              <a:rPr lang="sr-Latn-RS" sz="2400" b="1" dirty="0" smtClean="0"/>
              <a:t>24</a:t>
            </a:r>
            <a:r>
              <a:rPr lang="sr-Cyrl-RS" sz="2400" b="1" dirty="0" smtClean="0"/>
              <a:t>. годину</a:t>
            </a:r>
          </a:p>
          <a:p>
            <a:pPr algn="ctr"/>
            <a:endParaRPr lang="sr-Cyrl-RS" b="1" dirty="0"/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Намера нам је да Вам дамо сажет </a:t>
            </a:r>
            <a:r>
              <a:rPr lang="sr-Cyrl-RS" dirty="0"/>
              <a:t>и јасан приказ </a:t>
            </a:r>
            <a:r>
              <a:rPr lang="sr-Cyrl-RS" dirty="0" smtClean="0"/>
              <a:t>Нацрта одлуке </a:t>
            </a:r>
            <a:r>
              <a:rPr lang="sr-Cyrl-RS" dirty="0"/>
              <a:t>о буџету општине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Кладово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202</a:t>
            </a:r>
            <a:r>
              <a:rPr lang="sr-Latn-RS" dirty="0" smtClean="0"/>
              <a:t>4</a:t>
            </a:r>
            <a:r>
              <a:rPr lang="sr-Cyrl-RS" dirty="0" smtClean="0"/>
              <a:t>. </a:t>
            </a:r>
            <a:r>
              <a:rPr lang="sr-Cyrl-RS" dirty="0"/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Желимо да чујемо Ваше мишљење о Нацрту одлуке о буџету општине Кладово за 202</a:t>
            </a:r>
            <a:r>
              <a:rPr lang="sr-Latn-RS" dirty="0" smtClean="0"/>
              <a:t>4</a:t>
            </a:r>
            <a:r>
              <a:rPr lang="sr-Cyrl-RS" dirty="0" smtClean="0"/>
              <a:t>.годину и сугестије за унапређење.</a:t>
            </a:r>
            <a:endParaRPr lang="sr-Cyrl-RS" dirty="0"/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sr-Cyrl-RS" dirty="0" smtClean="0"/>
              <a:t>Настојимо да кроз</a:t>
            </a:r>
            <a:r>
              <a:rPr lang="ru-RU" dirty="0" smtClean="0"/>
              <a:t> </a:t>
            </a:r>
            <a:r>
              <a:rPr lang="ru-RU" dirty="0"/>
              <a:t>овај транспарентан приступ </a:t>
            </a:r>
            <a:r>
              <a:rPr lang="ru-RU" dirty="0" smtClean="0"/>
              <a:t>унапредимо Ваше разумевање </a:t>
            </a:r>
            <a:r>
              <a:rPr lang="ru-RU" dirty="0"/>
              <a:t>и интересовање </a:t>
            </a:r>
            <a:r>
              <a:rPr lang="ru-RU" dirty="0" smtClean="0"/>
              <a:t>за </a:t>
            </a:r>
            <a:r>
              <a:rPr lang="ru-RU" dirty="0"/>
              <a:t>локалне финансије, а у перспективи очекујемо и </a:t>
            </a:r>
            <a:r>
              <a:rPr lang="ru-RU" dirty="0" smtClean="0"/>
              <a:t>унапређење заједничке сарадње у постављању </a:t>
            </a:r>
            <a:r>
              <a:rPr lang="ru-RU" dirty="0"/>
              <a:t>циљева, дефинисању приоритета и планирању развоја наше општине.</a:t>
            </a:r>
            <a:endParaRPr lang="sr-Cyrl-RS" dirty="0"/>
          </a:p>
          <a:p>
            <a:pPr algn="r"/>
            <a:endParaRPr lang="sr-Cyrl-RS" dirty="0" smtClean="0"/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520825"/>
            <a:ext cx="4099054" cy="22891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Правобранилаштво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Предшколска установа « Невен»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Библиотека центра за културу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Туристичка организација општине Кладово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5"/>
            <a:ext cx="4038600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Здравствене институције (домови здравља)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општину </a:t>
            </a:r>
            <a:r>
              <a:rPr lang="sr-Cyrl-RS" sz="1700" dirty="0" smtClean="0"/>
              <a:t>Кладово</a:t>
            </a:r>
            <a:r>
              <a:rPr lang="sr-Latn-RS" sz="1700" dirty="0" smtClean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810000"/>
            <a:ext cx="1224136" cy="1066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/>
              <a:t>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4</a:t>
            </a:r>
            <a:r>
              <a:rPr lang="sr-Cyrl-RS" sz="1700" dirty="0" smtClean="0"/>
              <a:t>. </a:t>
            </a:r>
            <a:r>
              <a:rPr lang="sr-Cyrl-RS" sz="1700" dirty="0"/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општине 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Кладово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sr-Latn-RS" sz="1700" dirty="0" smtClean="0"/>
              <a:t>4</a:t>
            </a:r>
            <a:r>
              <a:rPr lang="sr-Cyrl-RS" sz="1700" dirty="0" smtClean="0"/>
              <a:t>. </a:t>
            </a:r>
            <a:r>
              <a:rPr lang="sr-Cyrl-RS" sz="1700" dirty="0"/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sr-Latn-RS" sz="1700" dirty="0" smtClean="0">
                <a:solidFill>
                  <a:srgbClr val="FF0000"/>
                </a:solidFill>
              </a:rPr>
              <a:t>880.000.000 </a:t>
            </a:r>
            <a:r>
              <a:rPr lang="sr-Cyrl-RS" sz="1700" dirty="0" smtClean="0"/>
              <a:t>динара</a:t>
            </a:r>
            <a:r>
              <a:rPr lang="sr-Cyrl-RS" sz="1700" dirty="0"/>
              <a:t>, пренета средства из ранијих година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Latn-RS" sz="1700" b="1" dirty="0" smtClean="0"/>
              <a:t>85</a:t>
            </a:r>
            <a:r>
              <a:rPr lang="sr-Latn-RS" sz="1700" dirty="0" smtClean="0"/>
              <a:t>.</a:t>
            </a:r>
            <a:r>
              <a:rPr lang="sr-Cyrl-RS" sz="1700" b="1" dirty="0" smtClean="0"/>
              <a:t>000.000 </a:t>
            </a:r>
            <a:r>
              <a:rPr lang="sr-Cyrl-RS" sz="1700" dirty="0" smtClean="0"/>
              <a:t>динара </a:t>
            </a:r>
            <a:r>
              <a:rPr lang="sr-Cyrl-RS" sz="1700" dirty="0"/>
              <a:t>и средства из осталих извора у износу </a:t>
            </a:r>
            <a:r>
              <a:rPr lang="sr-Cyrl-RS" sz="1700" dirty="0" smtClean="0"/>
              <a:t>од</a:t>
            </a:r>
            <a:r>
              <a:rPr lang="sr-Latn-RS" sz="1700" dirty="0" smtClean="0"/>
              <a:t> </a:t>
            </a:r>
            <a:r>
              <a:rPr lang="sr-Latn-RS" sz="1700" b="1" dirty="0" smtClean="0"/>
              <a:t>23.200.000</a:t>
            </a:r>
            <a:r>
              <a:rPr lang="sr-Cyrl-RS" sz="1700" b="1" dirty="0" smtClean="0"/>
              <a:t> </a:t>
            </a:r>
            <a:r>
              <a:rPr lang="sr-Cyrl-RS" sz="1700" dirty="0" smtClean="0"/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600" b="1" dirty="0" smtClean="0"/>
              <a:t>988.200.000 </a:t>
            </a:r>
            <a:r>
              <a:rPr lang="sr-Cyrl-RS" sz="3600" b="1" dirty="0" smtClean="0"/>
              <a:t>милиона </a:t>
            </a:r>
            <a:r>
              <a:rPr lang="sr-Cyrl-RS" sz="3600" b="1" dirty="0"/>
              <a:t>динара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4667</TotalTime>
  <Words>2178</Words>
  <Application>Microsoft Office PowerPoint</Application>
  <PresentationFormat>On-screen Show (4:3)</PresentationFormat>
  <Paragraphs>401</Paragraphs>
  <Slides>26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Custom Design</vt:lpstr>
      <vt:lpstr>ОПШТИНА КЛАДОВО</vt:lpstr>
      <vt:lpstr>Slide 2</vt:lpstr>
      <vt:lpstr>Slide 3</vt:lpstr>
      <vt:lpstr>Slide 4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2024. годину</vt:lpstr>
      <vt:lpstr>Структура планираних приходи и примања за 2024.годину</vt:lpstr>
      <vt:lpstr>Које промене у буџету се очекују у односу на текућу 2023 годину?</vt:lpstr>
      <vt:lpstr>На шта се троше јавна средства?</vt:lpstr>
      <vt:lpstr>Slide 15</vt:lpstr>
      <vt:lpstr>Структура пројектованих расхода и издатака буџета за 2024. годину</vt:lpstr>
      <vt:lpstr>Структура пројектованих расхода и издатака буџета за 2024 годину</vt:lpstr>
      <vt:lpstr>Које промене у буџету се очекују у односу на текућу 2023 годину?</vt:lpstr>
      <vt:lpstr>Планирани расходи буџета по програмима</vt:lpstr>
      <vt:lpstr>Структура планираних расхода по буџетским програмима</vt:lpstr>
      <vt:lpstr>Планирани расходи буџета расподељени по директним и индиректним буџетским корисницима</vt:lpstr>
      <vt:lpstr>Најважнији планирани капитални пројекти</vt:lpstr>
      <vt:lpstr>Најважнији планирани пројекти од интереса за локалну заједницу</vt:lpstr>
      <vt:lpstr>Ка равноправнијем граду – Родно одговорно буџетирање</vt:lpstr>
      <vt:lpstr>Учешће грађана у буџетском процесу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T6-GDIMITRIJEVIC</cp:lastModifiedBy>
  <cp:revision>604</cp:revision>
  <cp:lastPrinted>2018-01-29T14:26:33Z</cp:lastPrinted>
  <dcterms:created xsi:type="dcterms:W3CDTF">2006-08-16T00:00:00Z</dcterms:created>
  <dcterms:modified xsi:type="dcterms:W3CDTF">2023-11-10T10:08:32Z</dcterms:modified>
</cp:coreProperties>
</file>