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Default Extension="xlsx" ContentType="application/vnd.openxmlformats-officedocument.spreadsheetml.sheet"/>
  <Override PartName="/ppt/diagrams/colors6.xml" ContentType="application/vnd.openxmlformats-officedocument.drawingml.diagramColors+xml"/>
  <Override PartName="/ppt/charts/chart3.xml" ContentType="application/vnd.openxmlformats-officedocument.drawingml.chart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charts/chart1.xml" ContentType="application/vnd.openxmlformats-officedocument.drawingml.chart+xml"/>
  <Override PartName="/ppt/diagrams/quickStyle7.xml" ContentType="application/vnd.openxmlformats-officedocument.drawingml.diagramStyle+xml"/>
  <Override PartName="/ppt/notesSlides/notesSlide5.xml" ContentType="application/vnd.openxmlformats-officedocument.presentationml.notesSlide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27"/>
  </p:notesMasterIdLst>
  <p:handoutMasterIdLst>
    <p:handoutMasterId r:id="rId28"/>
  </p:handoutMasterIdLst>
  <p:sldIdLst>
    <p:sldId id="256" r:id="rId2"/>
    <p:sldId id="285" r:id="rId3"/>
    <p:sldId id="258" r:id="rId4"/>
    <p:sldId id="259" r:id="rId5"/>
    <p:sldId id="275" r:id="rId6"/>
    <p:sldId id="262" r:id="rId7"/>
    <p:sldId id="282" r:id="rId8"/>
    <p:sldId id="261" r:id="rId9"/>
    <p:sldId id="263" r:id="rId10"/>
    <p:sldId id="283" r:id="rId11"/>
    <p:sldId id="264" r:id="rId12"/>
    <p:sldId id="286" r:id="rId13"/>
    <p:sldId id="279" r:id="rId14"/>
    <p:sldId id="266" r:id="rId15"/>
    <p:sldId id="284" r:id="rId16"/>
    <p:sldId id="268" r:id="rId17"/>
    <p:sldId id="287" r:id="rId18"/>
    <p:sldId id="280" r:id="rId19"/>
    <p:sldId id="271" r:id="rId20"/>
    <p:sldId id="288" r:id="rId21"/>
    <p:sldId id="273" r:id="rId22"/>
    <p:sldId id="274" r:id="rId23"/>
    <p:sldId id="281" r:id="rId24"/>
    <p:sldId id="289" r:id="rId25"/>
    <p:sldId id="278" r:id="rId26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" clrIdx="1">
    <p:extLst>
      <p:ext uri="{19B8F6BF-5375-455C-9EA6-DF929625EA0E}">
        <p15:presenceInfo xmlns="" xmlns:p15="http://schemas.microsoft.com/office/powerpoint/2012/main" userId="S-1-5-21-3213289721-1927786710-1971543238-2777" providerId="AD"/>
      </p:ext>
    </p:extLst>
  </p:cmAuthor>
  <p:cmAuthor id="2" name="Milena Radomirovic" initials="MR" lastIdx="23" clrIdx="2">
    <p:extLst>
      <p:ext uri="{19B8F6BF-5375-455C-9EA6-DF929625EA0E}">
        <p15:presenceInfo xmlns="" xmlns:p15="http://schemas.microsoft.com/office/powerpoint/2012/main" userId="S-1-5-21-3213289721-1927786710-1971543238-27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061" autoAdjust="0"/>
    <p:restoredTop sz="89275" autoAdjust="0"/>
  </p:normalViewPr>
  <p:slideViewPr>
    <p:cSldViewPr>
      <p:cViewPr>
        <p:scale>
          <a:sx n="100" d="100"/>
          <a:sy n="100" d="100"/>
        </p:scale>
        <p:origin x="-1944" y="-4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1.0030864197530881E-2"/>
          <c:y val="0.45318286412828646"/>
          <c:w val="0.97067901234568321"/>
          <c:h val="0.4197945205479453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Lbls>
            <c:showPercent val="1"/>
          </c:dLbls>
          <c:cat>
            <c:strRef>
              <c:f>Sheet1!$A$2:$A$9</c:f>
              <c:strCache>
                <c:ptCount val="8"/>
                <c:pt idx="0">
                  <c:v>Приходи од пореза  64%</c:v>
                </c:pt>
                <c:pt idx="1">
                  <c:v>Трансфери 19,50%</c:v>
                </c:pt>
                <c:pt idx="2">
                  <c:v>Други приходи 0,57%</c:v>
                </c:pt>
                <c:pt idx="3">
                  <c:v>Примања од продаје нефинансијске имовине 5,90%</c:v>
                </c:pt>
                <c:pt idx="4">
                  <c:v>Примања од продаје финансијске имовине 0,01%</c:v>
                </c:pt>
                <c:pt idx="5">
                  <c:v>Пренета средства из ранијих година   8,60%</c:v>
                </c:pt>
                <c:pt idx="6">
                  <c:v>Донације од међународних организација 0%</c:v>
                </c:pt>
                <c:pt idx="7">
                  <c:v>Мешовити и неодређени приходи 1,42%</c:v>
                </c:pt>
              </c:strCache>
            </c:strRef>
          </c:cat>
          <c:val>
            <c:numRef>
              <c:f>Sheet1!$B$2:$B$9</c:f>
              <c:numCache>
                <c:formatCode>#,##0</c:formatCode>
                <c:ptCount val="8"/>
                <c:pt idx="0">
                  <c:v>631512000</c:v>
                </c:pt>
                <c:pt idx="1">
                  <c:v>192800000</c:v>
                </c:pt>
                <c:pt idx="2">
                  <c:v>5724000</c:v>
                </c:pt>
                <c:pt idx="3">
                  <c:v>59024000</c:v>
                </c:pt>
                <c:pt idx="4">
                  <c:v>100000</c:v>
                </c:pt>
                <c:pt idx="5">
                  <c:v>85000000</c:v>
                </c:pt>
                <c:pt idx="6">
                  <c:v>0</c:v>
                </c:pt>
                <c:pt idx="7">
                  <c:v>14040000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/>
      <c:txPr>
        <a:bodyPr/>
        <a:lstStyle/>
        <a:p>
          <a:pPr>
            <a:defRPr sz="14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Lbls>
            <c:showPercent val="1"/>
          </c:dLbls>
          <c:cat>
            <c:strRef>
              <c:f>Sheet1!$A$2:$A$9</c:f>
              <c:strCache>
                <c:ptCount val="8"/>
                <c:pt idx="0">
                  <c:v>Коришћење роба и услуга - 34,47%</c:v>
                </c:pt>
                <c:pt idx="1">
                  <c:v>Дотације и трансфери - 13,05%</c:v>
                </c:pt>
                <c:pt idx="2">
                  <c:v>Расходи за запослене - 22,90%</c:v>
                </c:pt>
                <c:pt idx="3">
                  <c:v>Социјална помоћ - 3,29%</c:v>
                </c:pt>
                <c:pt idx="4">
                  <c:v>Субвенције - 2.69%</c:v>
                </c:pt>
                <c:pt idx="5">
                  <c:v>Остали расходи - 6.38%</c:v>
                </c:pt>
                <c:pt idx="6">
                  <c:v>Средства резерве - 1.31%</c:v>
                </c:pt>
                <c:pt idx="7">
                  <c:v>Капитални издаци - 15.91%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34.47</c:v>
                </c:pt>
                <c:pt idx="1">
                  <c:v>13.05</c:v>
                </c:pt>
                <c:pt idx="2">
                  <c:v>22.9</c:v>
                </c:pt>
                <c:pt idx="3">
                  <c:v>3.29</c:v>
                </c:pt>
                <c:pt idx="4">
                  <c:v>2.69</c:v>
                </c:pt>
                <c:pt idx="5">
                  <c:v>6.38</c:v>
                </c:pt>
                <c:pt idx="6">
                  <c:v>1.31</c:v>
                </c:pt>
                <c:pt idx="7">
                  <c:v>15.91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Lbls>
            <c:showPercent val="1"/>
          </c:dLbls>
          <c:cat>
            <c:strRef>
              <c:f>Sheet1!$A$2:$A$18</c:f>
              <c:strCache>
                <c:ptCount val="17"/>
                <c:pt idx="0">
                  <c:v>Становање,урбанизам и просторно планирање 0.1%</c:v>
                </c:pt>
                <c:pt idx="1">
                  <c:v>Комуналне делатности 15.3%</c:v>
                </c:pt>
                <c:pt idx="2">
                  <c:v>Локални економски развој 1%</c:v>
                </c:pt>
                <c:pt idx="3">
                  <c:v>Развој туризма 4.9%</c:v>
                </c:pt>
                <c:pt idx="4">
                  <c:v>Пољопривреда и рурални развој 1.4%</c:v>
                </c:pt>
                <c:pt idx="5">
                  <c:v>Заштита животне средине 0.5%</c:v>
                </c:pt>
                <c:pt idx="6">
                  <c:v>Организација саобраћаја и саобраћајна инфраструктура 5.1%</c:v>
                </c:pt>
                <c:pt idx="7">
                  <c:v>Предшколско васпитање и образовање  11.7%</c:v>
                </c:pt>
                <c:pt idx="8">
                  <c:v>Основно образовање и васпитање 7.3%</c:v>
                </c:pt>
                <c:pt idx="9">
                  <c:v>Средње образовање и васпитање 1.9%</c:v>
                </c:pt>
                <c:pt idx="10">
                  <c:v>Социјална и дечија заштита 5.1%</c:v>
                </c:pt>
                <c:pt idx="11">
                  <c:v>Здравствена заштита 0.7%</c:v>
                </c:pt>
                <c:pt idx="12">
                  <c:v>Развој културе и информисања  4.1%</c:v>
                </c:pt>
                <c:pt idx="13">
                  <c:v>Развој спорта и омладине  7.5%</c:v>
                </c:pt>
                <c:pt idx="14">
                  <c:v>Опште услуге локалне самоуправе  29.9%</c:v>
                </c:pt>
                <c:pt idx="15">
                  <c:v>Политички систем локалне самоуправе 3.3%</c:v>
                </c:pt>
                <c:pt idx="16">
                  <c:v>Енергетска ефикасност и обновљиви извори енергије   0.2%</c:v>
                </c:pt>
              </c:strCache>
            </c:strRef>
          </c:cat>
          <c:val>
            <c:numRef>
              <c:f>Sheet1!$B$2:$B$18</c:f>
              <c:numCache>
                <c:formatCode>0.0%</c:formatCode>
                <c:ptCount val="17"/>
                <c:pt idx="0">
                  <c:v>1.0000000000000007E-3</c:v>
                </c:pt>
                <c:pt idx="1">
                  <c:v>0.15300000000000008</c:v>
                </c:pt>
                <c:pt idx="2">
                  <c:v>1.0000000000000005E-2</c:v>
                </c:pt>
                <c:pt idx="3">
                  <c:v>4.900000000000003E-2</c:v>
                </c:pt>
                <c:pt idx="4">
                  <c:v>1.4E-2</c:v>
                </c:pt>
                <c:pt idx="5">
                  <c:v>5.0000000000000027E-3</c:v>
                </c:pt>
                <c:pt idx="6">
                  <c:v>5.1000000000000004E-2</c:v>
                </c:pt>
                <c:pt idx="7">
                  <c:v>0.11700000000000002</c:v>
                </c:pt>
                <c:pt idx="8">
                  <c:v>7.3000000000000009E-2</c:v>
                </c:pt>
                <c:pt idx="9">
                  <c:v>1.900000000000001E-2</c:v>
                </c:pt>
                <c:pt idx="10">
                  <c:v>5.1000000000000004E-2</c:v>
                </c:pt>
                <c:pt idx="11">
                  <c:v>7.0000000000000027E-3</c:v>
                </c:pt>
                <c:pt idx="12">
                  <c:v>4.1000000000000002E-2</c:v>
                </c:pt>
                <c:pt idx="13">
                  <c:v>7.5000000000000011E-2</c:v>
                </c:pt>
                <c:pt idx="14">
                  <c:v>0.29900000000000021</c:v>
                </c:pt>
                <c:pt idx="15">
                  <c:v>3.3000000000000002E-2</c:v>
                </c:pt>
                <c:pt idx="16">
                  <c:v>2.0000000000000013E-3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egendEntry>
        <c:idx val="16"/>
        <c:delete val="1"/>
      </c:legendEntry>
      <c:layout>
        <c:manualLayout>
          <c:xMode val="edge"/>
          <c:yMode val="edge"/>
          <c:x val="0.12130164285019954"/>
          <c:y val="1.6836195965366927E-2"/>
          <c:w val="0.77745844269466435"/>
          <c:h val="0.38583214224243606"/>
        </c:manualLayout>
      </c:layout>
      <c:txPr>
        <a:bodyPr/>
        <a:lstStyle/>
        <a:p>
          <a:pPr>
            <a:defRPr sz="9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5701C-9177-4F63-BC4A-2A3F58667EE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4F37-85A8-4736-987B-C65A16E753DF}">
      <dgm:prSet phldrT="[Text]" custT="1"/>
      <dgm:spPr>
        <a:solidFill>
          <a:srgbClr val="00B050"/>
        </a:solidFill>
      </dgm:spPr>
      <dgm:t>
        <a:bodyPr/>
        <a:lstStyle/>
        <a:p>
          <a:r>
            <a:rPr lang="sr-Cyrl-RS" sz="1600" dirty="0"/>
            <a:t>Општинска управа</a:t>
          </a:r>
        </a:p>
        <a:p>
          <a:r>
            <a:rPr lang="sr-Cyrl-RS" sz="1600" dirty="0"/>
            <a:t>Председник општине</a:t>
          </a:r>
        </a:p>
        <a:p>
          <a:r>
            <a:rPr lang="sr-Cyrl-RS" sz="1600" dirty="0"/>
            <a:t>Општинско веће</a:t>
          </a:r>
        </a:p>
        <a:p>
          <a:r>
            <a:rPr lang="sr-Cyrl-RS" sz="1600" dirty="0"/>
            <a:t>Скупштина </a:t>
          </a:r>
          <a:r>
            <a:rPr lang="sr-Cyrl-RS" sz="1600" dirty="0" smtClean="0"/>
            <a:t>општине</a:t>
          </a:r>
          <a:endParaRPr lang="sr-Latn-RS" sz="1600" dirty="0" smtClean="0"/>
        </a:p>
        <a:p>
          <a:r>
            <a:rPr lang="sr-Cyrl-RS" sz="1600" dirty="0" smtClean="0"/>
            <a:t>Правобранилаштво</a:t>
          </a:r>
        </a:p>
        <a:p>
          <a:endParaRPr lang="en-US" sz="1600" dirty="0"/>
        </a:p>
      </dgm:t>
    </dgm:pt>
    <dgm:pt modelId="{5EF0D46A-B998-45D9-BE84-B88288A3455A}" type="parTrans" cxnId="{8132406A-FEC2-47D3-92A5-198F9BF4DB6B}">
      <dgm:prSet/>
      <dgm:spPr/>
      <dgm:t>
        <a:bodyPr/>
        <a:lstStyle/>
        <a:p>
          <a:endParaRPr lang="en-US"/>
        </a:p>
      </dgm:t>
    </dgm:pt>
    <dgm:pt modelId="{D3D7414D-A0EC-4776-9C1B-2828FCAA13DF}" type="sibTrans" cxnId="{8132406A-FEC2-47D3-92A5-198F9BF4DB6B}">
      <dgm:prSet/>
      <dgm:spPr/>
      <dgm:t>
        <a:bodyPr/>
        <a:lstStyle/>
        <a:p>
          <a:endParaRPr lang="en-US"/>
        </a:p>
      </dgm:t>
    </dgm:pt>
    <dgm:pt modelId="{C8F2A349-D54D-4B85-BD78-BA70A66CB9EA}">
      <dgm:prSet phldrT="[Text]" custT="1"/>
      <dgm:spPr>
        <a:solidFill>
          <a:srgbClr val="FFC000"/>
        </a:solidFill>
      </dgm:spPr>
      <dgm:t>
        <a:bodyPr/>
        <a:lstStyle/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r>
            <a:rPr lang="sr-Cyrl-RS" sz="1100" dirty="0" smtClean="0">
              <a:solidFill>
                <a:schemeClr val="accent1">
                  <a:lumMod val="75000"/>
                </a:schemeClr>
              </a:solidFill>
            </a:rPr>
            <a:t>Установа </a:t>
          </a:r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културе</a:t>
          </a:r>
        </a:p>
        <a:p>
          <a:r>
            <a:rPr lang="sr-Cyrl-RS" sz="1100" dirty="0" smtClean="0">
              <a:solidFill>
                <a:schemeClr val="accent1">
                  <a:lumMod val="75000"/>
                </a:schemeClr>
              </a:solidFill>
            </a:rPr>
            <a:t>Туристичка </a:t>
          </a:r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организација </a:t>
          </a:r>
        </a:p>
      </dgm:t>
    </dgm:pt>
    <dgm:pt modelId="{A965CD0E-CB5C-406E-AFDD-63697CFB0404}" type="parTrans" cxnId="{D9932761-9BDF-4FD0-8911-4ABD16EE8703}">
      <dgm:prSet/>
      <dgm:spPr/>
      <dgm:t>
        <a:bodyPr/>
        <a:lstStyle/>
        <a:p>
          <a:endParaRPr lang="en-US"/>
        </a:p>
      </dgm:t>
    </dgm:pt>
    <dgm:pt modelId="{FDA33D62-3016-4584-BF43-2DBBB14A066A}" type="sibTrans" cxnId="{D9932761-9BDF-4FD0-8911-4ABD16EE8703}">
      <dgm:prSet/>
      <dgm:spPr/>
      <dgm:t>
        <a:bodyPr/>
        <a:lstStyle/>
        <a:p>
          <a:endParaRPr lang="en-US"/>
        </a:p>
      </dgm:t>
    </dgm:pt>
    <dgm:pt modelId="{9621BB6C-CCFC-4987-A70A-BF11FC47FFCC}">
      <dgm:prSet phldrT="[Text]" custT="1"/>
      <dgm:spPr>
        <a:solidFill>
          <a:srgbClr val="00B0F0"/>
        </a:solidFill>
      </dgm:spPr>
      <dgm:t>
        <a:bodyPr/>
        <a:lstStyle/>
        <a:p>
          <a:r>
            <a:rPr lang="sr-Cyrl-RS" sz="1200" dirty="0"/>
            <a:t>Основне школе </a:t>
          </a:r>
        </a:p>
        <a:p>
          <a:r>
            <a:rPr lang="sr-Cyrl-RS" sz="1200" dirty="0"/>
            <a:t>Средње школе</a:t>
          </a:r>
        </a:p>
        <a:p>
          <a:r>
            <a:rPr lang="sr-Cyrl-RS" sz="1200" dirty="0"/>
            <a:t>Дом </a:t>
          </a:r>
          <a:r>
            <a:rPr lang="sr-Cyrl-RS" sz="1200" dirty="0" smtClean="0"/>
            <a:t>здравља</a:t>
          </a:r>
          <a:r>
            <a:rPr lang="sr-Latn-RS" sz="1200" dirty="0" smtClean="0"/>
            <a:t> </a:t>
          </a:r>
        </a:p>
        <a:p>
          <a:r>
            <a:rPr lang="sr-Cyrl-RS" sz="1200" dirty="0" smtClean="0"/>
            <a:t>Центар за социјални рад</a:t>
          </a:r>
        </a:p>
        <a:p>
          <a:r>
            <a:rPr lang="sr-Latn-RS" sz="1200" dirty="0" smtClean="0"/>
            <a:t>                         </a:t>
          </a:r>
          <a:endParaRPr lang="en-US" sz="1200" dirty="0"/>
        </a:p>
      </dgm:t>
    </dgm:pt>
    <dgm:pt modelId="{A38DE29F-85F5-4579-AADA-99391004BA45}" type="parTrans" cxnId="{37DBBC31-0F9C-4EEF-B983-1B1BD8728434}">
      <dgm:prSet/>
      <dgm:spPr/>
      <dgm:t>
        <a:bodyPr/>
        <a:lstStyle/>
        <a:p>
          <a:endParaRPr lang="en-US"/>
        </a:p>
      </dgm:t>
    </dgm:pt>
    <dgm:pt modelId="{26D4FA14-60D5-40E5-B665-764CA26A018F}" type="sibTrans" cxnId="{37DBBC31-0F9C-4EEF-B983-1B1BD8728434}">
      <dgm:prSet/>
      <dgm:spPr/>
      <dgm:t>
        <a:bodyPr/>
        <a:lstStyle/>
        <a:p>
          <a:endParaRPr lang="en-US"/>
        </a:p>
      </dgm:t>
    </dgm:pt>
    <dgm:pt modelId="{EC086DEB-01FD-4650-84A6-3248233D6869}">
      <dgm:prSet phldrT="[Text]"/>
      <dgm:spPr/>
      <dgm:t>
        <a:bodyPr/>
        <a:lstStyle/>
        <a:p>
          <a:endParaRPr lang="en-US"/>
        </a:p>
      </dgm:t>
    </dgm:pt>
    <dgm:pt modelId="{D8E22DAB-5022-49AE-91A6-20DF1C7017B2}" type="parTrans" cxnId="{487FD65B-B6F4-4CE6-AC18-CBA1C7BC6CD8}">
      <dgm:prSet/>
      <dgm:spPr/>
      <dgm:t>
        <a:bodyPr/>
        <a:lstStyle/>
        <a:p>
          <a:endParaRPr lang="en-US"/>
        </a:p>
      </dgm:t>
    </dgm:pt>
    <dgm:pt modelId="{EBD18A8D-98B2-4C8A-B1B4-4169A0689B2C}" type="sibTrans" cxnId="{487FD65B-B6F4-4CE6-AC18-CBA1C7BC6CD8}">
      <dgm:prSet/>
      <dgm:spPr/>
      <dgm:t>
        <a:bodyPr/>
        <a:lstStyle/>
        <a:p>
          <a:endParaRPr lang="en-US"/>
        </a:p>
      </dgm:t>
    </dgm:pt>
    <dgm:pt modelId="{724C2318-F479-4174-A10E-9EC4287AD534}">
      <dgm:prSet phldrT="[Text]"/>
      <dgm:spPr/>
      <dgm:t>
        <a:bodyPr/>
        <a:lstStyle/>
        <a:p>
          <a:endParaRPr lang="en-US"/>
        </a:p>
      </dgm:t>
    </dgm:pt>
    <dgm:pt modelId="{75FF1061-0136-4D4A-8F29-8B8C5BB09E30}" type="parTrans" cxnId="{AF284A92-A842-400F-96D2-9B85FD48F842}">
      <dgm:prSet/>
      <dgm:spPr/>
      <dgm:t>
        <a:bodyPr/>
        <a:lstStyle/>
        <a:p>
          <a:endParaRPr lang="en-US"/>
        </a:p>
      </dgm:t>
    </dgm:pt>
    <dgm:pt modelId="{CF55BBF8-6284-4BA7-9983-520960D17E18}" type="sibTrans" cxnId="{AF284A92-A842-400F-96D2-9B85FD48F842}">
      <dgm:prSet/>
      <dgm:spPr/>
      <dgm:t>
        <a:bodyPr/>
        <a:lstStyle/>
        <a:p>
          <a:endParaRPr lang="en-US"/>
        </a:p>
      </dgm:t>
    </dgm:pt>
    <dgm:pt modelId="{F525C7DD-C069-4FE6-9519-29523B058512}">
      <dgm:prSet phldrT="[Text]"/>
      <dgm:spPr/>
      <dgm:t>
        <a:bodyPr/>
        <a:lstStyle/>
        <a:p>
          <a:endParaRPr lang="en-US"/>
        </a:p>
      </dgm:t>
    </dgm:pt>
    <dgm:pt modelId="{495F855C-786B-4014-ACFA-A29039643E3B}" type="parTrans" cxnId="{AF9C8EEE-81F3-442F-9504-7988DBF2C7F9}">
      <dgm:prSet/>
      <dgm:spPr/>
      <dgm:t>
        <a:bodyPr/>
        <a:lstStyle/>
        <a:p>
          <a:endParaRPr lang="en-US"/>
        </a:p>
      </dgm:t>
    </dgm:pt>
    <dgm:pt modelId="{B1936762-DD2F-4289-8425-BB02188F1FAF}" type="sibTrans" cxnId="{AF9C8EEE-81F3-442F-9504-7988DBF2C7F9}">
      <dgm:prSet/>
      <dgm:spPr/>
      <dgm:t>
        <a:bodyPr/>
        <a:lstStyle/>
        <a:p>
          <a:endParaRPr lang="en-US"/>
        </a:p>
      </dgm:t>
    </dgm:pt>
    <dgm:pt modelId="{F67C4AC6-D320-469D-8949-6AC26CBBA3A8}" type="pres">
      <dgm:prSet presAssocID="{2915701C-9177-4F63-BC4A-2A3F58667EEF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36B03C56-E57D-489D-BAA9-78BCBCF466C2}" type="pres">
      <dgm:prSet presAssocID="{BDD04F37-85A8-4736-987B-C65A16E753DF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6AE34D3E-FD5D-4402-89AF-BF559D3EC92D}" type="pres">
      <dgm:prSet presAssocID="{BDD04F37-85A8-4736-987B-C65A16E753DF}" presName="Accent1" presStyleLbl="node1" presStyleIdx="0" presStyleCnt="13"/>
      <dgm:spPr>
        <a:solidFill>
          <a:srgbClr val="FFC000"/>
        </a:solidFill>
      </dgm:spPr>
    </dgm:pt>
    <dgm:pt modelId="{8EA36E17-C808-4A8F-B550-8E3BDDE3A6F4}" type="pres">
      <dgm:prSet presAssocID="{BDD04F37-85A8-4736-987B-C65A16E753DF}" presName="Accent2" presStyleLbl="node1" presStyleIdx="1" presStyleCnt="13"/>
      <dgm:spPr>
        <a:solidFill>
          <a:srgbClr val="7030A0"/>
        </a:solidFill>
      </dgm:spPr>
    </dgm:pt>
    <dgm:pt modelId="{004949FA-7FD1-4B77-A362-5945ADA91CA9}" type="pres">
      <dgm:prSet presAssocID="{BDD04F37-85A8-4736-987B-C65A16E753DF}" presName="Accent3" presStyleLbl="node1" presStyleIdx="2" presStyleCnt="13"/>
      <dgm:spPr/>
    </dgm:pt>
    <dgm:pt modelId="{26FE1052-C82D-4BB2-8303-E4D063782600}" type="pres">
      <dgm:prSet presAssocID="{BDD04F37-85A8-4736-987B-C65A16E753DF}" presName="Accent4" presStyleLbl="node1" presStyleIdx="3" presStyleCnt="13"/>
      <dgm:spPr>
        <a:solidFill>
          <a:srgbClr val="FFFF00"/>
        </a:solidFill>
      </dgm:spPr>
    </dgm:pt>
    <dgm:pt modelId="{5B5715D4-85E8-4263-BFCE-8CF5FFF5C6FE}" type="pres">
      <dgm:prSet presAssocID="{BDD04F37-85A8-4736-987B-C65A16E753DF}" presName="Accent5" presStyleLbl="node1" presStyleIdx="4" presStyleCnt="13"/>
      <dgm:spPr>
        <a:solidFill>
          <a:srgbClr val="FFFF00"/>
        </a:solidFill>
      </dgm:spPr>
    </dgm:pt>
    <dgm:pt modelId="{6384018A-26AF-4566-8127-D62355903781}" type="pres">
      <dgm:prSet presAssocID="{BDD04F37-85A8-4736-987B-C65A16E753DF}" presName="Accent6" presStyleLbl="node1" presStyleIdx="5" presStyleCnt="13"/>
      <dgm:spPr/>
    </dgm:pt>
    <dgm:pt modelId="{3D7780BF-6503-41CB-98CA-855FDE3F921D}" type="pres">
      <dgm:prSet presAssocID="{C8F2A349-D54D-4B85-BD78-BA70A66CB9EA}" presName="Child1" presStyleLbl="node1" presStyleIdx="6" presStyleCnt="13" custScaleX="154886" custScaleY="13025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0A517365-D512-4D77-9CDF-3D337BCBA867}" type="pres">
      <dgm:prSet presAssocID="{C8F2A349-D54D-4B85-BD78-BA70A66CB9EA}" presName="Accent7" presStyleCnt="0"/>
      <dgm:spPr/>
    </dgm:pt>
    <dgm:pt modelId="{D4397D2C-6DDE-4A42-9855-5F94ADD7F1F8}" type="pres">
      <dgm:prSet presAssocID="{C8F2A349-D54D-4B85-BD78-BA70A66CB9EA}" presName="AccentHold1" presStyleLbl="node1" presStyleIdx="7" presStyleCnt="13"/>
      <dgm:spPr/>
    </dgm:pt>
    <dgm:pt modelId="{DF631D91-E916-4387-97B2-68806159FA1A}" type="pres">
      <dgm:prSet presAssocID="{C8F2A349-D54D-4B85-BD78-BA70A66CB9EA}" presName="Accent8" presStyleCnt="0"/>
      <dgm:spPr/>
    </dgm:pt>
    <dgm:pt modelId="{05F66E64-01B7-46B5-8689-BB97E0438E53}" type="pres">
      <dgm:prSet presAssocID="{C8F2A349-D54D-4B85-BD78-BA70A66CB9EA}" presName="AccentHold2" presStyleLbl="node1" presStyleIdx="8" presStyleCnt="13"/>
      <dgm:spPr>
        <a:solidFill>
          <a:srgbClr val="FF0000"/>
        </a:solidFill>
      </dgm:spPr>
    </dgm:pt>
    <dgm:pt modelId="{EE054ECB-2B3F-4C89-9A19-2C63D69076BA}" type="pres">
      <dgm:prSet presAssocID="{9621BB6C-CCFC-4987-A70A-BF11FC47FFCC}" presName="Child2" presStyleLbl="node1" presStyleIdx="9" presStyleCnt="13" custScaleY="158868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93210B8B-460C-4687-B7E6-4051DBCA5FBF}" type="pres">
      <dgm:prSet presAssocID="{9621BB6C-CCFC-4987-A70A-BF11FC47FFCC}" presName="Accent9" presStyleCnt="0"/>
      <dgm:spPr/>
    </dgm:pt>
    <dgm:pt modelId="{4ABBCF6F-E7DA-4CE7-A2F5-6DD06BFAA1FA}" type="pres">
      <dgm:prSet presAssocID="{9621BB6C-CCFC-4987-A70A-BF11FC47FFCC}" presName="AccentHold1" presStyleLbl="node1" presStyleIdx="10" presStyleCnt="13"/>
      <dgm:spPr>
        <a:solidFill>
          <a:schemeClr val="accent2">
            <a:lumMod val="40000"/>
            <a:lumOff val="60000"/>
          </a:schemeClr>
        </a:solidFill>
      </dgm:spPr>
    </dgm:pt>
    <dgm:pt modelId="{A1A3314E-DDD0-4BFC-8D48-830B3847C8C1}" type="pres">
      <dgm:prSet presAssocID="{9621BB6C-CCFC-4987-A70A-BF11FC47FFCC}" presName="Accent10" presStyleCnt="0"/>
      <dgm:spPr/>
    </dgm:pt>
    <dgm:pt modelId="{A4780608-C72B-40F2-A560-A83F55BD6ABF}" type="pres">
      <dgm:prSet presAssocID="{9621BB6C-CCFC-4987-A70A-BF11FC47FFCC}" presName="AccentHold2" presStyleLbl="node1" presStyleIdx="11" presStyleCnt="13"/>
      <dgm:spPr/>
    </dgm:pt>
    <dgm:pt modelId="{693C14CE-CE42-41FE-8BD3-4BD5115D8392}" type="pres">
      <dgm:prSet presAssocID="{9621BB6C-CCFC-4987-A70A-BF11FC47FFCC}" presName="Accent11" presStyleCnt="0"/>
      <dgm:spPr/>
    </dgm:pt>
    <dgm:pt modelId="{94C35534-E508-479C-BE42-766976EE223C}" type="pres">
      <dgm:prSet presAssocID="{9621BB6C-CCFC-4987-A70A-BF11FC47FFCC}" presName="AccentHold3" presStyleLbl="node1" presStyleIdx="12" presStyleCnt="13"/>
      <dgm:spPr>
        <a:solidFill>
          <a:srgbClr val="FFFF00"/>
        </a:solidFill>
      </dgm:spPr>
    </dgm:pt>
  </dgm:ptLst>
  <dgm:cxnLst>
    <dgm:cxn modelId="{D9932761-9BDF-4FD0-8911-4ABD16EE8703}" srcId="{BDD04F37-85A8-4736-987B-C65A16E753DF}" destId="{C8F2A349-D54D-4B85-BD78-BA70A66CB9EA}" srcOrd="0" destOrd="0" parTransId="{A965CD0E-CB5C-406E-AFDD-63697CFB0404}" sibTransId="{FDA33D62-3016-4584-BF43-2DBBB14A066A}"/>
    <dgm:cxn modelId="{AF9C8EEE-81F3-442F-9504-7988DBF2C7F9}" srcId="{2915701C-9177-4F63-BC4A-2A3F58667EEF}" destId="{F525C7DD-C069-4FE6-9519-29523B058512}" srcOrd="3" destOrd="0" parTransId="{495F855C-786B-4014-ACFA-A29039643E3B}" sibTransId="{B1936762-DD2F-4289-8425-BB02188F1FAF}"/>
    <dgm:cxn modelId="{487FD65B-B6F4-4CE6-AC18-CBA1C7BC6CD8}" srcId="{2915701C-9177-4F63-BC4A-2A3F58667EEF}" destId="{EC086DEB-01FD-4650-84A6-3248233D6869}" srcOrd="1" destOrd="0" parTransId="{D8E22DAB-5022-49AE-91A6-20DF1C7017B2}" sibTransId="{EBD18A8D-98B2-4C8A-B1B4-4169A0689B2C}"/>
    <dgm:cxn modelId="{AF284A92-A842-400F-96D2-9B85FD48F842}" srcId="{2915701C-9177-4F63-BC4A-2A3F58667EEF}" destId="{724C2318-F479-4174-A10E-9EC4287AD534}" srcOrd="2" destOrd="0" parTransId="{75FF1061-0136-4D4A-8F29-8B8C5BB09E30}" sibTransId="{CF55BBF8-6284-4BA7-9983-520960D17E18}"/>
    <dgm:cxn modelId="{8132406A-FEC2-47D3-92A5-198F9BF4DB6B}" srcId="{2915701C-9177-4F63-BC4A-2A3F58667EEF}" destId="{BDD04F37-85A8-4736-987B-C65A16E753DF}" srcOrd="0" destOrd="0" parTransId="{5EF0D46A-B998-45D9-BE84-B88288A3455A}" sibTransId="{D3D7414D-A0EC-4776-9C1B-2828FCAA13DF}"/>
    <dgm:cxn modelId="{2B5F3744-B44A-4006-A14C-FB425643023A}" type="presOf" srcId="{C8F2A349-D54D-4B85-BD78-BA70A66CB9EA}" destId="{3D7780BF-6503-41CB-98CA-855FDE3F921D}" srcOrd="0" destOrd="0" presId="urn:microsoft.com/office/officeart/2009/3/layout/CircleRelationship"/>
    <dgm:cxn modelId="{37DBBC31-0F9C-4EEF-B983-1B1BD8728434}" srcId="{BDD04F37-85A8-4736-987B-C65A16E753DF}" destId="{9621BB6C-CCFC-4987-A70A-BF11FC47FFCC}" srcOrd="1" destOrd="0" parTransId="{A38DE29F-85F5-4579-AADA-99391004BA45}" sibTransId="{26D4FA14-60D5-40E5-B665-764CA26A018F}"/>
    <dgm:cxn modelId="{9489A942-2912-40DE-86AD-B3784B70E382}" type="presOf" srcId="{9621BB6C-CCFC-4987-A70A-BF11FC47FFCC}" destId="{EE054ECB-2B3F-4C89-9A19-2C63D69076BA}" srcOrd="0" destOrd="0" presId="urn:microsoft.com/office/officeart/2009/3/layout/CircleRelationship"/>
    <dgm:cxn modelId="{CAA32D14-F780-451D-9CCC-1220AF8F1DF9}" type="presOf" srcId="{BDD04F37-85A8-4736-987B-C65A16E753DF}" destId="{36B03C56-E57D-489D-BAA9-78BCBCF466C2}" srcOrd="0" destOrd="0" presId="urn:microsoft.com/office/officeart/2009/3/layout/CircleRelationship"/>
    <dgm:cxn modelId="{D5175900-3038-4996-A662-66E42756424E}" type="presOf" srcId="{2915701C-9177-4F63-BC4A-2A3F58667EEF}" destId="{F67C4AC6-D320-469D-8949-6AC26CBBA3A8}" srcOrd="0" destOrd="0" presId="urn:microsoft.com/office/officeart/2009/3/layout/CircleRelationship"/>
    <dgm:cxn modelId="{F187BFC1-801A-45EA-9A06-02A210474584}" type="presParOf" srcId="{F67C4AC6-D320-469D-8949-6AC26CBBA3A8}" destId="{36B03C56-E57D-489D-BAA9-78BCBCF466C2}" srcOrd="0" destOrd="0" presId="urn:microsoft.com/office/officeart/2009/3/layout/CircleRelationship"/>
    <dgm:cxn modelId="{7BDE173C-A4BF-4268-BD2F-B179B4B47685}" type="presParOf" srcId="{F67C4AC6-D320-469D-8949-6AC26CBBA3A8}" destId="{6AE34D3E-FD5D-4402-89AF-BF559D3EC92D}" srcOrd="1" destOrd="0" presId="urn:microsoft.com/office/officeart/2009/3/layout/CircleRelationship"/>
    <dgm:cxn modelId="{0FAA7E33-3E61-4943-B769-45B35FF93A33}" type="presParOf" srcId="{F67C4AC6-D320-469D-8949-6AC26CBBA3A8}" destId="{8EA36E17-C808-4A8F-B550-8E3BDDE3A6F4}" srcOrd="2" destOrd="0" presId="urn:microsoft.com/office/officeart/2009/3/layout/CircleRelationship"/>
    <dgm:cxn modelId="{702B55D0-30E0-41DD-8AA2-A9627F7F6174}" type="presParOf" srcId="{F67C4AC6-D320-469D-8949-6AC26CBBA3A8}" destId="{004949FA-7FD1-4B77-A362-5945ADA91CA9}" srcOrd="3" destOrd="0" presId="urn:microsoft.com/office/officeart/2009/3/layout/CircleRelationship"/>
    <dgm:cxn modelId="{F508C29A-A0C9-40C8-9597-84B70A20ACAE}" type="presParOf" srcId="{F67C4AC6-D320-469D-8949-6AC26CBBA3A8}" destId="{26FE1052-C82D-4BB2-8303-E4D063782600}" srcOrd="4" destOrd="0" presId="urn:microsoft.com/office/officeart/2009/3/layout/CircleRelationship"/>
    <dgm:cxn modelId="{7C08AB6D-72AF-4055-A37B-0E1FA982D5F4}" type="presParOf" srcId="{F67C4AC6-D320-469D-8949-6AC26CBBA3A8}" destId="{5B5715D4-85E8-4263-BFCE-8CF5FFF5C6FE}" srcOrd="5" destOrd="0" presId="urn:microsoft.com/office/officeart/2009/3/layout/CircleRelationship"/>
    <dgm:cxn modelId="{3152A75F-1441-4FF5-8D5D-4FC5F1F3C11B}" type="presParOf" srcId="{F67C4AC6-D320-469D-8949-6AC26CBBA3A8}" destId="{6384018A-26AF-4566-8127-D62355903781}" srcOrd="6" destOrd="0" presId="urn:microsoft.com/office/officeart/2009/3/layout/CircleRelationship"/>
    <dgm:cxn modelId="{228D5037-3971-45A9-9C5C-91F268CB5810}" type="presParOf" srcId="{F67C4AC6-D320-469D-8949-6AC26CBBA3A8}" destId="{3D7780BF-6503-41CB-98CA-855FDE3F921D}" srcOrd="7" destOrd="0" presId="urn:microsoft.com/office/officeart/2009/3/layout/CircleRelationship"/>
    <dgm:cxn modelId="{C6C1F0E8-BFBB-4B10-8F3C-C4492281C70E}" type="presParOf" srcId="{F67C4AC6-D320-469D-8949-6AC26CBBA3A8}" destId="{0A517365-D512-4D77-9CDF-3D337BCBA867}" srcOrd="8" destOrd="0" presId="urn:microsoft.com/office/officeart/2009/3/layout/CircleRelationship"/>
    <dgm:cxn modelId="{F6F0F986-D535-4526-8E9F-A2BC4B233033}" type="presParOf" srcId="{0A517365-D512-4D77-9CDF-3D337BCBA867}" destId="{D4397D2C-6DDE-4A42-9855-5F94ADD7F1F8}" srcOrd="0" destOrd="0" presId="urn:microsoft.com/office/officeart/2009/3/layout/CircleRelationship"/>
    <dgm:cxn modelId="{0587175A-D1E9-4DE1-9850-BBD68FAA222F}" type="presParOf" srcId="{F67C4AC6-D320-469D-8949-6AC26CBBA3A8}" destId="{DF631D91-E916-4387-97B2-68806159FA1A}" srcOrd="9" destOrd="0" presId="urn:microsoft.com/office/officeart/2009/3/layout/CircleRelationship"/>
    <dgm:cxn modelId="{EA6C9325-C2C4-448E-B548-51F801752D4A}" type="presParOf" srcId="{DF631D91-E916-4387-97B2-68806159FA1A}" destId="{05F66E64-01B7-46B5-8689-BB97E0438E53}" srcOrd="0" destOrd="0" presId="urn:microsoft.com/office/officeart/2009/3/layout/CircleRelationship"/>
    <dgm:cxn modelId="{178C1F94-1961-4A87-BFE1-4D1F5432EDF0}" type="presParOf" srcId="{F67C4AC6-D320-469D-8949-6AC26CBBA3A8}" destId="{EE054ECB-2B3F-4C89-9A19-2C63D69076BA}" srcOrd="10" destOrd="0" presId="urn:microsoft.com/office/officeart/2009/3/layout/CircleRelationship"/>
    <dgm:cxn modelId="{5BAE7FDB-5DB7-4480-8851-A228050677BA}" type="presParOf" srcId="{F67C4AC6-D320-469D-8949-6AC26CBBA3A8}" destId="{93210B8B-460C-4687-B7E6-4051DBCA5FBF}" srcOrd="11" destOrd="0" presId="urn:microsoft.com/office/officeart/2009/3/layout/CircleRelationship"/>
    <dgm:cxn modelId="{3BE0B907-0C71-49D4-948A-5F2881804C53}" type="presParOf" srcId="{93210B8B-460C-4687-B7E6-4051DBCA5FBF}" destId="{4ABBCF6F-E7DA-4CE7-A2F5-6DD06BFAA1FA}" srcOrd="0" destOrd="0" presId="urn:microsoft.com/office/officeart/2009/3/layout/CircleRelationship"/>
    <dgm:cxn modelId="{58F50C92-6E86-486F-88A7-712F4E17435E}" type="presParOf" srcId="{F67C4AC6-D320-469D-8949-6AC26CBBA3A8}" destId="{A1A3314E-DDD0-4BFC-8D48-830B3847C8C1}" srcOrd="12" destOrd="0" presId="urn:microsoft.com/office/officeart/2009/3/layout/CircleRelationship"/>
    <dgm:cxn modelId="{CD68D9D3-02F6-40C7-B9EF-E250297529D2}" type="presParOf" srcId="{A1A3314E-DDD0-4BFC-8D48-830B3847C8C1}" destId="{A4780608-C72B-40F2-A560-A83F55BD6ABF}" srcOrd="0" destOrd="0" presId="urn:microsoft.com/office/officeart/2009/3/layout/CircleRelationship"/>
    <dgm:cxn modelId="{596BC9C8-6F24-453F-B3FE-28C42F14142B}" type="presParOf" srcId="{F67C4AC6-D320-469D-8949-6AC26CBBA3A8}" destId="{693C14CE-CE42-41FE-8BD3-4BD5115D8392}" srcOrd="13" destOrd="0" presId="urn:microsoft.com/office/officeart/2009/3/layout/CircleRelationship"/>
    <dgm:cxn modelId="{F5A39069-E401-4B55-8072-1919E382BFD8}" type="presParOf" srcId="{693C14CE-CE42-41FE-8BD3-4BD5115D8392}" destId="{94C35534-E508-479C-BE42-766976EE223C}" srcOrd="0" destOrd="0" presId="urn:microsoft.com/office/officeart/2009/3/layout/CircleRelationship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/>
      <dgm:t>
        <a:bodyPr vert="vert"/>
        <a:lstStyle/>
        <a:p>
          <a:r>
            <a:rPr lang="sr-Cyrl-RS" sz="3000" dirty="0"/>
            <a:t>На основу чега се доноси буџет</a:t>
          </a:r>
          <a:r>
            <a:rPr lang="en-US" sz="3000" dirty="0"/>
            <a:t>? </a:t>
          </a:r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/>
      <dgm:t>
        <a:bodyPr anchor="t"/>
        <a:lstStyle/>
        <a:p>
          <a:pPr algn="l"/>
          <a:r>
            <a:rPr lang="sr-Cyrl-RS" sz="1400" dirty="0"/>
            <a:t>Закони и прописи:</a:t>
          </a:r>
        </a:p>
        <a:p>
          <a:pPr algn="l"/>
          <a:r>
            <a:rPr lang="sr-Cyrl-RS" sz="1400" dirty="0"/>
            <a:t>Закон о финансирању локалне самоуправе,</a:t>
          </a:r>
          <a:endParaRPr lang="sr-Latn-RS" sz="1400" dirty="0"/>
        </a:p>
        <a:p>
          <a:pPr algn="l"/>
          <a:r>
            <a:rPr lang="sr-Cyrl-RS" sz="1400" dirty="0"/>
            <a:t>Закон о буџетском систему,</a:t>
          </a:r>
          <a:endParaRPr lang="sr-Latn-RS" sz="1400" dirty="0"/>
        </a:p>
        <a:p>
          <a:pPr algn="l"/>
          <a:r>
            <a:rPr lang="sr-Cyrl-RS" sz="1400" dirty="0"/>
            <a:t>Закон о локалној самоуправи, </a:t>
          </a:r>
          <a:endParaRPr lang="sr-Latn-RS" sz="1400" dirty="0"/>
        </a:p>
        <a:p>
          <a:pPr algn="l"/>
          <a:r>
            <a:rPr lang="sr-Cyrl-RS" sz="1400" dirty="0"/>
            <a:t>Упутство Министарства финансија за припрему одлуке о буџету за </a:t>
          </a:r>
          <a:r>
            <a:rPr lang="sr-Cyrl-RS" sz="1400" dirty="0" smtClean="0"/>
            <a:t>202</a:t>
          </a:r>
          <a:r>
            <a:rPr lang="sr-Latn-RS" sz="1400" dirty="0" smtClean="0"/>
            <a:t>4</a:t>
          </a:r>
          <a:r>
            <a:rPr lang="sr-Cyrl-RS" sz="1400" dirty="0" smtClean="0"/>
            <a:t>. </a:t>
          </a:r>
          <a:r>
            <a:rPr lang="sr-Cyrl-RS" sz="1400" dirty="0"/>
            <a:t>годину и др.</a:t>
          </a:r>
        </a:p>
        <a:p>
          <a:pPr algn="l"/>
          <a:r>
            <a:rPr lang="sr-Cyrl-RS" sz="1400" dirty="0">
              <a:solidFill>
                <a:schemeClr val="tx1"/>
              </a:solidFill>
            </a:rPr>
            <a:t>Сви посебни прописи којима су утврђене надлежности ЈЛС</a:t>
          </a:r>
          <a:endParaRPr lang="sr-Cyrl-RS" sz="1400" dirty="0"/>
        </a:p>
      </dgm:t>
    </dgm:pt>
    <dgm:pt modelId="{F2167233-387A-4C2A-92FA-201B800AF2E5}" type="parTrans" cxnId="{2258ECB3-705E-4310-8AB9-ADAE767310BF}">
      <dgm:prSet/>
      <dgm:spPr/>
      <dgm:t>
        <a:bodyPr/>
        <a:lstStyle/>
        <a:p>
          <a:endParaRPr lang="en-US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DA59984A-EA45-43D5-8622-7135015E39DC}">
      <dgm:prSet phldrT="[Text]" custT="1"/>
      <dgm:spPr/>
      <dgm:t>
        <a:bodyPr/>
        <a:lstStyle/>
        <a:p>
          <a:pPr algn="l"/>
          <a:r>
            <a:rPr lang="sr-Cyrl-RS" sz="1400" dirty="0"/>
            <a:t>Стратешки документи:</a:t>
          </a:r>
        </a:p>
        <a:p>
          <a:pPr algn="l"/>
          <a:r>
            <a:rPr lang="sr-Cyrl-RS" sz="1400" dirty="0"/>
            <a:t>Стратегија развоја</a:t>
          </a:r>
          <a:endParaRPr lang="sr-Latn-RS" sz="1400" dirty="0">
            <a:solidFill>
              <a:srgbClr val="FF0000"/>
            </a:solidFill>
          </a:endParaRPr>
        </a:p>
        <a:p>
          <a:pPr algn="l"/>
          <a:r>
            <a:rPr lang="sr-Cyrl-RS" sz="1400" dirty="0"/>
            <a:t>Акциони планови за поједине области</a:t>
          </a:r>
          <a:endParaRPr lang="en-US" sz="1400" dirty="0"/>
        </a:p>
      </dgm:t>
    </dgm:pt>
    <dgm:pt modelId="{346E9DC4-0947-473F-AED9-9AECED92978F}" type="parTrans" cxnId="{5CB019DC-D02B-4F72-8799-DCEC8949294E}">
      <dgm:prSet/>
      <dgm:spPr/>
      <dgm:t>
        <a:bodyPr/>
        <a:lstStyle/>
        <a:p>
          <a:endParaRPr lang="en-US"/>
        </a:p>
      </dgm:t>
    </dgm:pt>
    <dgm:pt modelId="{518CC24E-4035-4B8A-A82C-EA8D78A041FF}" type="sibTrans" cxnId="{5CB019DC-D02B-4F72-8799-DCEC8949294E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/>
      <dgm:t>
        <a:bodyPr/>
        <a:lstStyle/>
        <a:p>
          <a:pPr algn="l"/>
          <a:r>
            <a:rPr lang="sr-Cyrl-RS" sz="1400" dirty="0"/>
            <a:t>Потребе буџетских корисника</a:t>
          </a:r>
          <a:endParaRPr lang="en-US" sz="1400" dirty="0"/>
        </a:p>
      </dgm:t>
    </dgm:pt>
    <dgm:pt modelId="{9324F21A-CF22-404B-991C-F0FAD04F1E1A}" type="parTrans" cxnId="{4EE02A3D-8F83-4292-A026-1515ED03FF36}">
      <dgm:prSet/>
      <dgm:spPr/>
      <dgm:t>
        <a:bodyPr/>
        <a:lstStyle/>
        <a:p>
          <a:endParaRPr lang="en-US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CACC7C31-0A19-4B77-8109-9AAB9EC25D20}">
      <dgm:prSet phldrT="[Text]" custT="1"/>
      <dgm:spPr/>
      <dgm:t>
        <a:bodyPr/>
        <a:lstStyle/>
        <a:p>
          <a:pPr algn="l"/>
          <a:r>
            <a:rPr lang="sr-Cyrl-RS" sz="1400" dirty="0"/>
            <a:t>Започети пројекти из ранијих година</a:t>
          </a:r>
          <a:endParaRPr lang="en-US" sz="1400" dirty="0"/>
        </a:p>
      </dgm:t>
    </dgm:pt>
    <dgm:pt modelId="{F68F9F1A-A0AC-4627-BB76-A21CB9C16ACA}" type="parTrans" cxnId="{C3F3E9EA-BE7C-42FA-A974-B6909D195A40}">
      <dgm:prSet/>
      <dgm:spPr/>
      <dgm:t>
        <a:bodyPr/>
        <a:lstStyle/>
        <a:p>
          <a:endParaRPr lang="en-US"/>
        </a:p>
      </dgm:t>
    </dgm:pt>
    <dgm:pt modelId="{D22C3584-0D16-4A12-B343-F9C335256014}" type="sibTrans" cxnId="{C3F3E9EA-BE7C-42FA-A974-B6909D195A40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/>
      <dgm:t>
        <a:bodyPr/>
        <a:lstStyle/>
        <a:p>
          <a:pPr algn="l"/>
          <a:r>
            <a:rPr lang="sr-Cyrl-RS" sz="1400" dirty="0"/>
            <a:t>Остварење прошлогодишњег буџета</a:t>
          </a:r>
          <a:endParaRPr lang="en-US" sz="1400" dirty="0"/>
        </a:p>
      </dgm:t>
    </dgm:pt>
    <dgm:pt modelId="{B764CED6-B38C-4590-855F-1F4460EB1A27}" type="parTrans" cxnId="{04C92B63-107A-49B7-9300-E9098DE5DF6A}">
      <dgm:prSet/>
      <dgm:spPr/>
      <dgm:t>
        <a:bodyPr/>
        <a:lstStyle/>
        <a:p>
          <a:endParaRPr lang="en-US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61AA8207-A6A4-4905-9FD1-93C90724B340}" type="pres">
      <dgm:prSet presAssocID="{F2167233-387A-4C2A-92FA-201B800AF2E5}" presName="connTx" presStyleLbl="parChTrans1D2" presStyleIdx="0" presStyleCnt="5"/>
      <dgm:spPr/>
      <dgm:t>
        <a:bodyPr/>
        <a:lstStyle/>
        <a:p>
          <a:endParaRPr lang="en-US"/>
        </a:p>
      </dgm:t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5" custScaleX="189790" custScaleY="230123" custLinFactNeighborX="924" custLinFactNeighborY="60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88E36A-E711-4840-AED6-01651340FCD0}" type="pres">
      <dgm:prSet presAssocID="{0150A799-C83B-499D-BB9F-10C758CEFD9B}" presName="level3hierChild" presStyleCnt="0"/>
      <dgm:spPr/>
    </dgm:pt>
    <dgm:pt modelId="{F1903401-CDA9-4777-A04C-F19A89F110A0}" type="pres">
      <dgm:prSet presAssocID="{346E9DC4-0947-473F-AED9-9AECED92978F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D23E054D-0742-441B-9D09-9EB576968A6E}" type="pres">
      <dgm:prSet presAssocID="{346E9DC4-0947-473F-AED9-9AECED92978F}" presName="connTx" presStyleLbl="parChTrans1D2" presStyleIdx="1" presStyleCnt="5"/>
      <dgm:spPr/>
      <dgm:t>
        <a:bodyPr/>
        <a:lstStyle/>
        <a:p>
          <a:endParaRPr lang="en-US"/>
        </a:p>
      </dgm:t>
    </dgm:pt>
    <dgm:pt modelId="{145ADC9F-A830-493F-9981-28A949B5D57E}" type="pres">
      <dgm:prSet presAssocID="{DA59984A-EA45-43D5-8622-7135015E39DC}" presName="root2" presStyleCnt="0"/>
      <dgm:spPr/>
    </dgm:pt>
    <dgm:pt modelId="{A288E7CD-845A-4B30-8D9E-0FCFF4059FF8}" type="pres">
      <dgm:prSet presAssocID="{DA59984A-EA45-43D5-8622-7135015E39DC}" presName="LevelTwoTextNode" presStyleLbl="node2" presStyleIdx="1" presStyleCnt="5" custScaleX="188329" custScaleY="953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F56EA1-EF0C-41F7-A64B-4E0DC746E609}" type="pres">
      <dgm:prSet presAssocID="{DA59984A-EA45-43D5-8622-7135015E39DC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92BF821D-14E3-40BB-B3C5-212A94A9CA22}" type="pres">
      <dgm:prSet presAssocID="{9324F21A-CF22-404B-991C-F0FAD04F1E1A}" presName="connTx" presStyleLbl="parChTrans1D2" presStyleIdx="2" presStyleCnt="5"/>
      <dgm:spPr/>
      <dgm:t>
        <a:bodyPr/>
        <a:lstStyle/>
        <a:p>
          <a:endParaRPr lang="en-US"/>
        </a:p>
      </dgm:t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2" presStyleCnt="5" custScaleX="188642" custScaleY="4815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F1B72F-BD92-4E4B-8B73-2DBC7440818F}" type="pres">
      <dgm:prSet presAssocID="{12F72430-90C8-46E7-9363-A8933111BAFD}" presName="level3hierChild" presStyleCnt="0"/>
      <dgm:spPr/>
    </dgm:pt>
    <dgm:pt modelId="{EE8B77DA-77C5-46AD-80A2-BD307CFE9F0A}" type="pres">
      <dgm:prSet presAssocID="{F68F9F1A-A0AC-4627-BB76-A21CB9C16ACA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7E8E6685-0078-4B86-BC52-3A0FBAF76686}" type="pres">
      <dgm:prSet presAssocID="{F68F9F1A-A0AC-4627-BB76-A21CB9C16ACA}" presName="connTx" presStyleLbl="parChTrans1D2" presStyleIdx="3" presStyleCnt="5"/>
      <dgm:spPr/>
      <dgm:t>
        <a:bodyPr/>
        <a:lstStyle/>
        <a:p>
          <a:endParaRPr lang="en-US"/>
        </a:p>
      </dgm:t>
    </dgm:pt>
    <dgm:pt modelId="{4C9B0C12-D40F-4085-B321-C72DDFDB9D14}" type="pres">
      <dgm:prSet presAssocID="{CACC7C31-0A19-4B77-8109-9AAB9EC25D20}" presName="root2" presStyleCnt="0"/>
      <dgm:spPr/>
    </dgm:pt>
    <dgm:pt modelId="{B2DE3A8A-BA09-499F-9C72-0630724E4538}" type="pres">
      <dgm:prSet presAssocID="{CACC7C31-0A19-4B77-8109-9AAB9EC25D20}" presName="LevelTwoTextNode" presStyleLbl="node2" presStyleIdx="3" presStyleCnt="5" custScaleX="188676" custScaleY="480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5055FE-8B42-4143-ADD3-8E6B554691DD}" type="pres">
      <dgm:prSet presAssocID="{CACC7C31-0A19-4B77-8109-9AAB9EC25D20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EE9BE54A-48D2-43A6-AD4C-394C0EDDA292}" type="pres">
      <dgm:prSet presAssocID="{B764CED6-B38C-4590-855F-1F4460EB1A27}" presName="connTx" presStyleLbl="parChTrans1D2" presStyleIdx="4" presStyleCnt="5"/>
      <dgm:spPr/>
      <dgm:t>
        <a:bodyPr/>
        <a:lstStyle/>
        <a:p>
          <a:endParaRPr lang="en-US"/>
        </a:p>
      </dgm:t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4" presStyleCnt="5" custScaleX="189623" custScaleY="4976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5CB019DC-D02B-4F72-8799-DCEC8949294E}" srcId="{00360BBF-6709-42DA-A6DE-B8193ABE792F}" destId="{DA59984A-EA45-43D5-8622-7135015E39DC}" srcOrd="1" destOrd="0" parTransId="{346E9DC4-0947-473F-AED9-9AECED92978F}" sibTransId="{518CC24E-4035-4B8A-A82C-EA8D78A041FF}"/>
    <dgm:cxn modelId="{576C8ACB-F866-4817-A9DB-50D6A32736E8}" type="presOf" srcId="{F68F9F1A-A0AC-4627-BB76-A21CB9C16ACA}" destId="{7E8E6685-0078-4B86-BC52-3A0FBAF76686}" srcOrd="1" destOrd="0" presId="urn:microsoft.com/office/officeart/2008/layout/HorizontalMultiLevelHierarchy"/>
    <dgm:cxn modelId="{C3F3E9EA-BE7C-42FA-A974-B6909D195A40}" srcId="{00360BBF-6709-42DA-A6DE-B8193ABE792F}" destId="{CACC7C31-0A19-4B77-8109-9AAB9EC25D20}" srcOrd="3" destOrd="0" parTransId="{F68F9F1A-A0AC-4627-BB76-A21CB9C16ACA}" sibTransId="{D22C3584-0D16-4A12-B343-F9C335256014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4EE02A3D-8F83-4292-A026-1515ED03FF36}" srcId="{00360BBF-6709-42DA-A6DE-B8193ABE792F}" destId="{12F72430-90C8-46E7-9363-A8933111BAFD}" srcOrd="2" destOrd="0" parTransId="{9324F21A-CF22-404B-991C-F0FAD04F1E1A}" sibTransId="{DF00040C-AB67-4D43-B520-7E02E511DCB9}"/>
    <dgm:cxn modelId="{34283C31-8592-4422-A1A3-73AB4C9D03AC}" type="presOf" srcId="{346E9DC4-0947-473F-AED9-9AECED92978F}" destId="{F1903401-CDA9-4777-A04C-F19A89F110A0}" srcOrd="0" destOrd="0" presId="urn:microsoft.com/office/officeart/2008/layout/HorizontalMultiLevelHierarchy"/>
    <dgm:cxn modelId="{E2BD27D4-DAC4-4519-8D15-C28EE4B2AB17}" type="presOf" srcId="{CACC7C31-0A19-4B77-8109-9AAB9EC25D20}" destId="{B2DE3A8A-BA09-499F-9C72-0630724E4538}" srcOrd="0" destOrd="0" presId="urn:microsoft.com/office/officeart/2008/layout/HorizontalMultiLevelHierarchy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04C92B63-107A-49B7-9300-E9098DE5DF6A}" srcId="{00360BBF-6709-42DA-A6DE-B8193ABE792F}" destId="{24C9F698-7D4E-4709-8117-FB7CF1BB6ECA}" srcOrd="4" destOrd="0" parTransId="{B764CED6-B38C-4590-855F-1F4460EB1A27}" sibTransId="{F823D820-3815-46B0-8D53-E3C09C351FFB}"/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200F0BB4-194A-4F9E-8035-F09C349D5691}" type="presOf" srcId="{346E9DC4-0947-473F-AED9-9AECED92978F}" destId="{D23E054D-0742-441B-9D09-9EB576968A6E}" srcOrd="1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EBEF4ADE-627A-4970-BBED-45B55431C879}" type="presOf" srcId="{F68F9F1A-A0AC-4627-BB76-A21CB9C16ACA}" destId="{EE8B77DA-77C5-46AD-80A2-BD307CFE9F0A}" srcOrd="0" destOrd="0" presId="urn:microsoft.com/office/officeart/2008/layout/HorizontalMultiLevelHierarchy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C39D5786-DF54-4F2D-BB08-544A5A89AC42}" type="presOf" srcId="{DA59984A-EA45-43D5-8622-7135015E39DC}" destId="{A288E7CD-845A-4B30-8D9E-0FCFF4059FF8}" srcOrd="0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A8A22A4-4EDA-4689-B0A9-1198A9E56F06}" type="presParOf" srcId="{CFBE3A7D-7CD3-413D-AA64-9100FA79E8D0}" destId="{F1903401-CDA9-4777-A04C-F19A89F110A0}" srcOrd="2" destOrd="0" presId="urn:microsoft.com/office/officeart/2008/layout/HorizontalMultiLevelHierarchy"/>
    <dgm:cxn modelId="{933306AF-1DFB-4BB3-9D7E-EFC678BAAB07}" type="presParOf" srcId="{F1903401-CDA9-4777-A04C-F19A89F110A0}" destId="{D23E054D-0742-441B-9D09-9EB576968A6E}" srcOrd="0" destOrd="0" presId="urn:microsoft.com/office/officeart/2008/layout/HorizontalMultiLevelHierarchy"/>
    <dgm:cxn modelId="{5944B083-DBD5-40A0-A7C2-97EE7928F409}" type="presParOf" srcId="{CFBE3A7D-7CD3-413D-AA64-9100FA79E8D0}" destId="{145ADC9F-A830-493F-9981-28A949B5D57E}" srcOrd="3" destOrd="0" presId="urn:microsoft.com/office/officeart/2008/layout/HorizontalMultiLevelHierarchy"/>
    <dgm:cxn modelId="{0CA230BB-4CD5-404C-BE9F-5BC1C225C2EE}" type="presParOf" srcId="{145ADC9F-A830-493F-9981-28A949B5D57E}" destId="{A288E7CD-845A-4B30-8D9E-0FCFF4059FF8}" srcOrd="0" destOrd="0" presId="urn:microsoft.com/office/officeart/2008/layout/HorizontalMultiLevelHierarchy"/>
    <dgm:cxn modelId="{3E6A55AD-4F8D-47D7-9596-9A9228B677C8}" type="presParOf" srcId="{145ADC9F-A830-493F-9981-28A949B5D57E}" destId="{8AF56EA1-EF0C-41F7-A64B-4E0DC746E609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4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5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8F20CA88-25B3-4493-842E-3AFF0C66C0F8}" type="presParOf" srcId="{CFBE3A7D-7CD3-413D-AA64-9100FA79E8D0}" destId="{EE8B77DA-77C5-46AD-80A2-BD307CFE9F0A}" srcOrd="6" destOrd="0" presId="urn:microsoft.com/office/officeart/2008/layout/HorizontalMultiLevelHierarchy"/>
    <dgm:cxn modelId="{46BD5FA2-135F-4D9F-8AF7-F80EFFC323A9}" type="presParOf" srcId="{EE8B77DA-77C5-46AD-80A2-BD307CFE9F0A}" destId="{7E8E6685-0078-4B86-BC52-3A0FBAF76686}" srcOrd="0" destOrd="0" presId="urn:microsoft.com/office/officeart/2008/layout/HorizontalMultiLevelHierarchy"/>
    <dgm:cxn modelId="{46BBF2DE-5F5D-431F-8623-48417D871D57}" type="presParOf" srcId="{CFBE3A7D-7CD3-413D-AA64-9100FA79E8D0}" destId="{4C9B0C12-D40F-4085-B321-C72DDFDB9D14}" srcOrd="7" destOrd="0" presId="urn:microsoft.com/office/officeart/2008/layout/HorizontalMultiLevelHierarchy"/>
    <dgm:cxn modelId="{7CBD2BF3-D51D-4346-927D-53D4E821F69D}" type="presParOf" srcId="{4C9B0C12-D40F-4085-B321-C72DDFDB9D14}" destId="{B2DE3A8A-BA09-499F-9C72-0630724E4538}" srcOrd="0" destOrd="0" presId="urn:microsoft.com/office/officeart/2008/layout/HorizontalMultiLevelHierarchy"/>
    <dgm:cxn modelId="{39EEF601-0469-429F-A54A-4FBE9BDF5D36}" type="presParOf" srcId="{4C9B0C12-D40F-4085-B321-C72DDFDB9D14}" destId="{225055FE-8B42-4143-ADD3-8E6B554691DD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8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9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7740A1-931A-404E-B8A7-DCAB60009AEA}">
      <dgm:prSet phldrT="[Text]" custT="1"/>
      <dgm:spPr/>
      <dgm:t>
        <a:bodyPr/>
        <a:lstStyle/>
        <a:p>
          <a:r>
            <a:rPr lang="sr-Cyrl-RS" sz="1300" dirty="0">
              <a:solidFill>
                <a:schemeClr val="bg1"/>
              </a:solidFill>
            </a:rPr>
            <a:t>Укупан буџет општине </a:t>
          </a:r>
          <a:r>
            <a:rPr lang="sr-Cyrl-RS" sz="1300" dirty="0" smtClean="0">
              <a:solidFill>
                <a:srgbClr val="00B050"/>
              </a:solidFill>
            </a:rPr>
            <a:t>(</a:t>
          </a:r>
          <a:r>
            <a:rPr lang="sr-Latn-RS" sz="1300" dirty="0" smtClean="0">
              <a:solidFill>
                <a:srgbClr val="00B050"/>
              </a:solidFill>
            </a:rPr>
            <a:t>988.200.000</a:t>
          </a:r>
          <a:r>
            <a:rPr lang="sr-Cyrl-RS" sz="1300" dirty="0" smtClean="0">
              <a:solidFill>
                <a:srgbClr val="00B050"/>
              </a:solidFill>
            </a:rPr>
            <a:t>)</a:t>
          </a:r>
          <a:endParaRPr lang="en-US" sz="1300" dirty="0">
            <a:solidFill>
              <a:srgbClr val="00B050"/>
            </a:solidFill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/>
      <dgm:spPr/>
      <dgm:t>
        <a:bodyPr/>
        <a:lstStyle/>
        <a:p>
          <a:r>
            <a:rPr lang="sr-Cyrl-RS" dirty="0"/>
            <a:t>Средства из буџета општине </a:t>
          </a:r>
          <a:r>
            <a:rPr lang="sr-Cyrl-RS" dirty="0" smtClean="0">
              <a:solidFill>
                <a:srgbClr val="00B050"/>
              </a:solidFill>
            </a:rPr>
            <a:t>(</a:t>
          </a:r>
          <a:r>
            <a:rPr lang="sr-Latn-RS" dirty="0" smtClean="0">
              <a:solidFill>
                <a:srgbClr val="00B050"/>
              </a:solidFill>
            </a:rPr>
            <a:t>880.000.000</a:t>
          </a:r>
          <a:r>
            <a:rPr lang="sr-Cyrl-RS" dirty="0" smtClean="0">
              <a:solidFill>
                <a:srgbClr val="00B050"/>
              </a:solidFill>
            </a:rPr>
            <a:t>)</a:t>
          </a:r>
          <a:endParaRPr lang="en-US" dirty="0">
            <a:solidFill>
              <a:srgbClr val="00B050"/>
            </a:solidFill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/>
      <dgm:t>
        <a:bodyPr/>
        <a:lstStyle/>
        <a:p>
          <a:r>
            <a:rPr lang="sr-Cyrl-RS" dirty="0"/>
            <a:t>Пренета средства из ранијих година</a:t>
          </a:r>
          <a:r>
            <a:rPr lang="sr-Cyrl-RS" dirty="0">
              <a:solidFill>
                <a:srgbClr val="FF0000"/>
              </a:solidFill>
            </a:rPr>
            <a:t> </a:t>
          </a:r>
          <a:r>
            <a:rPr lang="sr-Cyrl-RS" dirty="0" smtClean="0">
              <a:solidFill>
                <a:srgbClr val="00B050"/>
              </a:solidFill>
            </a:rPr>
            <a:t>(</a:t>
          </a:r>
          <a:r>
            <a:rPr lang="sr-Latn-RS" dirty="0" smtClean="0">
              <a:solidFill>
                <a:srgbClr val="00B050"/>
              </a:solidFill>
            </a:rPr>
            <a:t>85.000.000</a:t>
          </a:r>
          <a:r>
            <a:rPr lang="sr-Cyrl-RS" dirty="0" smtClean="0">
              <a:solidFill>
                <a:srgbClr val="00B050"/>
              </a:solidFill>
            </a:rPr>
            <a:t>) </a:t>
          </a:r>
          <a:endParaRPr lang="en-US" dirty="0">
            <a:solidFill>
              <a:srgbClr val="00B050"/>
            </a:solidFill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1BFF2E57-C3C3-41C5-AD27-AD5B38758512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из осталих </a:t>
          </a:r>
          <a:r>
            <a:rPr lang="sr-Cyrl-RS" dirty="0" smtClean="0">
              <a:solidFill>
                <a:schemeClr val="bg1"/>
              </a:solidFill>
            </a:rPr>
            <a:t>извора</a:t>
          </a:r>
        </a:p>
        <a:p>
          <a:r>
            <a:rPr lang="sr-Cyrl-RS" dirty="0" smtClean="0">
              <a:solidFill>
                <a:srgbClr val="00B050"/>
              </a:solidFill>
            </a:rPr>
            <a:t> (</a:t>
          </a:r>
          <a:r>
            <a:rPr lang="sr-Latn-RS" dirty="0" smtClean="0">
              <a:solidFill>
                <a:srgbClr val="00B050"/>
              </a:solidFill>
            </a:rPr>
            <a:t>23.200.000</a:t>
          </a:r>
          <a:r>
            <a:rPr lang="sr-Cyrl-RS" dirty="0" smtClean="0">
              <a:solidFill>
                <a:srgbClr val="00B050"/>
              </a:solidFill>
            </a:rPr>
            <a:t>)</a:t>
          </a:r>
          <a:endParaRPr lang="en-US" dirty="0">
            <a:solidFill>
              <a:srgbClr val="00B050"/>
            </a:solidFill>
          </a:endParaRPr>
        </a:p>
      </dgm:t>
    </dgm:pt>
    <dgm:pt modelId="{16C36D11-8C3A-418B-89AD-79984C43541D}" type="parTrans" cxnId="{102028BE-B492-4CC2-B891-2B4A0D121B22}">
      <dgm:prSet/>
      <dgm:spPr/>
      <dgm:t>
        <a:bodyPr/>
        <a:lstStyle/>
        <a:p>
          <a:endParaRPr lang="en-US"/>
        </a:p>
      </dgm:t>
    </dgm:pt>
    <dgm:pt modelId="{E3D49EE4-B8C9-4269-B149-653B95D47416}" type="sibTrans" cxnId="{102028BE-B492-4CC2-B891-2B4A0D121B22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96E659A-663E-485D-BF89-FD74BE74A5C4}" type="pres">
      <dgm:prSet presAssocID="{1F884CF4-1E4C-423F-AE7B-0BAC3D97360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3"/>
      <dgm:spPr/>
      <dgm:t>
        <a:bodyPr/>
        <a:lstStyle/>
        <a:p>
          <a:endParaRPr lang="en-US"/>
        </a:p>
      </dgm:t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3"/>
      <dgm:spPr/>
      <dgm:t>
        <a:bodyPr/>
        <a:lstStyle/>
        <a:p>
          <a:endParaRPr lang="en-US"/>
        </a:p>
      </dgm:t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4" custScaleX="130342" custScaleY="84618" custLinFactX="133199" custLinFactNeighborX="200000" custLinFactNeighborY="48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E35084-2DEE-4C9C-8259-DF4374B4BFC7}" type="pres">
      <dgm:prSet presAssocID="{097825AB-8F2B-4EF3-ABE1-7DCEF8027B99}" presName="spacerL" presStyleCnt="0"/>
      <dgm:spPr/>
    </dgm:pt>
    <dgm:pt modelId="{4F4F87F2-8514-4849-B974-53331EFFA6A3}" type="pres">
      <dgm:prSet presAssocID="{097825AB-8F2B-4EF3-ABE1-7DCEF8027B99}" presName="sibTrans" presStyleLbl="sibTrans2D1" presStyleIdx="2" presStyleCnt="3" custLinFactX="-66105" custLinFactNeighborX="-100000" custLinFactNeighborY="1705"/>
      <dgm:spPr/>
      <dgm:t>
        <a:bodyPr/>
        <a:lstStyle/>
        <a:p>
          <a:endParaRPr lang="en-US"/>
        </a:p>
      </dgm:t>
    </dgm:pt>
    <dgm:pt modelId="{DB23206D-9806-4AA8-923C-592167F0D1C1}" type="pres">
      <dgm:prSet presAssocID="{097825AB-8F2B-4EF3-ABE1-7DCEF8027B99}" presName="spacerR" presStyleCnt="0"/>
      <dgm:spPr/>
    </dgm:pt>
    <dgm:pt modelId="{A6BD896E-4D4C-4AE1-9C22-3ED8631C5A0A}" type="pres">
      <dgm:prSet presAssocID="{1BFF2E57-C3C3-41C5-AD27-AD5B38758512}" presName="node" presStyleLbl="node1" presStyleIdx="3" presStyleCnt="4" custScaleX="96115" custScaleY="96476" custLinFactX="-199529" custLinFactNeighborX="-200000" custLinFactNeighborY="-10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C2B40DC6-747D-4537-9359-BEF984154664}" type="presOf" srcId="{1BFF2E57-C3C3-41C5-AD27-AD5B38758512}" destId="{A6BD896E-4D4C-4AE1-9C22-3ED8631C5A0A}" srcOrd="0" destOrd="0" presId="urn:microsoft.com/office/officeart/2005/8/layout/equation1"/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102028BE-B492-4CC2-B891-2B4A0D121B22}" srcId="{028ECFAC-63B3-40F0-9E03-B31D365E432C}" destId="{1BFF2E57-C3C3-41C5-AD27-AD5B38758512}" srcOrd="3" destOrd="0" parTransId="{16C36D11-8C3A-418B-89AD-79984C43541D}" sibTransId="{E3D49EE4-B8C9-4269-B149-653B95D47416}"/>
    <dgm:cxn modelId="{57D60159-FCF0-44F7-9FE6-0AAEED3F2D84}" type="presOf" srcId="{097825AB-8F2B-4EF3-ABE1-7DCEF8027B99}" destId="{4F4F87F2-8514-4849-B974-53331EFFA6A3}" srcOrd="0" destOrd="0" presId="urn:microsoft.com/office/officeart/2005/8/layout/equation1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  <dgm:cxn modelId="{683D6580-438D-46FB-9EFB-AC2E20018917}" type="presParOf" srcId="{688A0EC4-0F6D-4987-959D-CA5F27B3CF24}" destId="{50E35084-2DEE-4C9C-8259-DF4374B4BFC7}" srcOrd="9" destOrd="0" presId="urn:microsoft.com/office/officeart/2005/8/layout/equation1"/>
    <dgm:cxn modelId="{94E030DA-DD87-4483-B009-1FD97952F7AE}" type="presParOf" srcId="{688A0EC4-0F6D-4987-959D-CA5F27B3CF24}" destId="{4F4F87F2-8514-4849-B974-53331EFFA6A3}" srcOrd="10" destOrd="0" presId="urn:microsoft.com/office/officeart/2005/8/layout/equation1"/>
    <dgm:cxn modelId="{41A0E85A-E619-4349-8C37-C98B205B7192}" type="presParOf" srcId="{688A0EC4-0F6D-4987-959D-CA5F27B3CF24}" destId="{DB23206D-9806-4AA8-923C-592167F0D1C1}" srcOrd="11" destOrd="0" presId="urn:microsoft.com/office/officeart/2005/8/layout/equation1"/>
    <dgm:cxn modelId="{82B0284B-7D49-49D9-8F4C-3F382226E661}" type="presParOf" srcId="{688A0EC4-0F6D-4987-959D-CA5F27B3CF24}" destId="{A6BD896E-4D4C-4AE1-9C22-3ED8631C5A0A}" srcOrd="12" destOrd="0" presId="urn:microsoft.com/office/officeart/2005/8/layout/equation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Порески приходи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92D05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sr-Cyrl-RS" b="1" dirty="0"/>
            <a:t>Донације и трансфери</a:t>
          </a:r>
          <a:endParaRPr lang="en-US" b="1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F0"/>
        </a:solidFill>
      </dgm:spPr>
      <dgm:t>
        <a:bodyPr/>
        <a:lstStyle/>
        <a:p>
          <a:pPr algn="just"/>
          <a:r>
            <a:rPr lang="sr-Cyrl-CS" sz="1400" b="1" i="1" dirty="0"/>
            <a:t>Донације</a:t>
          </a:r>
          <a:r>
            <a:rPr lang="sr-Cyrl-CS" sz="1400" b="1" dirty="0"/>
            <a:t> </a:t>
          </a:r>
          <a:r>
            <a:rPr lang="sr-Cyrl-CS" sz="14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dirty="0">
              <a:latin typeface="Calibri" panose="020F0502020204030204" pitchFamily="34" charset="0"/>
            </a:rPr>
            <a:t>Трансфери п</a:t>
          </a:r>
          <a:r>
            <a:rPr lang="ru-RU" altLang="en-US" sz="14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dirty="0">
              <a:latin typeface="Calibri" panose="020F0502020204030204" pitchFamily="34" charset="0"/>
            </a:rPr>
            <a:t>наменски (</a:t>
          </a:r>
          <a:r>
            <a:rPr lang="sr-Cyrl-RS" altLang="en-US" sz="14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dirty="0">
              <a:latin typeface="Calibri" panose="020F0502020204030204" pitchFamily="34" charset="0"/>
            </a:rPr>
            <a:t>ненаменски (</a:t>
          </a:r>
          <a:r>
            <a:rPr lang="sr-Cyrl-RS" altLang="en-US" sz="14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dirty="0">
              <a:latin typeface="Calibri" panose="020F0502020204030204" pitchFamily="34" charset="0"/>
            </a:rPr>
            <a:t> </a:t>
          </a:r>
          <a:r>
            <a:rPr lang="sr-Cyrl-RS" altLang="en-US" sz="1400" dirty="0">
              <a:latin typeface="Calibri" panose="020F0502020204030204" pitchFamily="34" charset="0"/>
            </a:rPr>
            <a:t>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Непорески приходи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FFC00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Примања од продаје нефинансијске имовине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rgbClr val="FFFF00"/>
        </a:solidFill>
      </dgm:spPr>
      <dgm:t>
        <a:bodyPr/>
        <a:lstStyle/>
        <a:p>
          <a:pPr algn="just"/>
          <a:r>
            <a:rPr lang="sr-Cyrl-RS" sz="14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општине.</a:t>
          </a:r>
          <a:endParaRPr lang="en-US" sz="1400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Примања од задуживања и  продаје финансијске имовине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0" i="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Пренета средства из ранијих година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altLang="en-US" sz="1400" dirty="0"/>
            <a:t> Представљају вишак прихода буџета општине који нису потрошени у претходној  буџетској години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6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6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6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6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6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6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FAF999-9E08-4A6A-A6D7-11D7E30AC118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53E397A2-7CAD-4A4C-ABDE-885D92961EB2}" type="presOf" srcId="{FE2BA0E8-81AC-463B-B498-EF464F5BCE06}" destId="{9893D59A-7FEC-486D-89C4-D28135F6121C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C1188A4E-FB96-4E8F-9307-7C6CDB28AD6E}" type="presOf" srcId="{4B4A2A45-FFA7-47F5-A99D-A2DFD7698107}" destId="{9A05939C-6B40-4C32-897A-4A6DC3E71E5B}" srcOrd="0" destOrd="0" presId="urn:diagrams.loki3.com/BracketList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D90891A-5CA6-46E0-9B94-066929D862D5}" type="presOf" srcId="{28888755-727E-436B-B2F2-DA7896544A65}" destId="{9312B733-3AEB-49F6-8245-08553BA2949B}" srcOrd="0" destOrd="0" presId="urn:diagrams.loki3.com/BracketList"/>
    <dgm:cxn modelId="{F0833111-710A-438D-8DAD-39E1E37FCCA2}" type="presOf" srcId="{E1AD8724-28DC-48C5-B75E-B0D1F33E6279}" destId="{939B76D1-BB33-4E50-9ECD-839FB5787B95}" srcOrd="0" destOrd="0" presId="urn:diagrams.loki3.com/BracketList"/>
    <dgm:cxn modelId="{B07D637A-714A-406B-993E-0E5A5B39956B}" type="presOf" srcId="{E1B79EE1-1157-4302-AB0B-8FEDC81165FD}" destId="{F40D94EA-52E0-4740-A924-EAF350BDF213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28FEEFA5-6DE3-40CA-B954-F6DBC6F9FAD9}" type="presOf" srcId="{26EF48C7-6381-4355-B03F-DD441AE957C7}" destId="{EFAACCF6-3A6A-4536-89B0-F0A7C44F6BE1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F06063E2-D018-4F42-A342-274E0902DE34}" type="presOf" srcId="{A22D28D0-C0EE-4FAC-9411-A8A4995FB17B}" destId="{B43D6F8D-5103-4DCA-8971-053A6B7A987B}" srcOrd="0" destOrd="0" presId="urn:diagrams.loki3.com/BracketList"/>
    <dgm:cxn modelId="{F65CBA75-45F4-4C8A-8772-278962ADE0CE}" type="presOf" srcId="{E055884F-7426-4921-A0E5-9CA56A76B49A}" destId="{CCB8139E-CA19-491D-9FCD-6BF28923C725}" srcOrd="0" destOrd="0" presId="urn:diagrams.loki3.com/BracketList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9154DB6-8B71-4C47-A778-19BA49538396}" type="presOf" srcId="{92FD0664-EE76-4121-BE7B-68FC1EE5F4D7}" destId="{C6BA9D27-2D60-4BA7-98A9-E18E57FDB6CB}" srcOrd="0" destOrd="0" presId="urn:diagrams.loki3.com/BracketList"/>
    <dgm:cxn modelId="{39B6D187-F738-494F-864B-824768F311FC}" type="presOf" srcId="{6B14159D-5902-471E-9F91-CEA86CA18597}" destId="{FFFD7BD8-195B-4FA4-9414-4F4C582F5570}" srcOrd="0" destOrd="0" presId="urn:diagrams.loki3.com/BracketList"/>
    <dgm:cxn modelId="{DD617B54-39C2-497E-9D94-251C9FAD9A35}" type="presOf" srcId="{0C844461-76DE-4FEA-A87D-23440AD6FC2E}" destId="{C6144CDB-22C1-4337-9F95-C3A522A707D1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1021894C-289A-4B28-BA0D-6767C27230B8}" type="presOf" srcId="{D45E583C-4AAD-40D2-9D24-9A0A68141567}" destId="{7BB6658A-32E0-42C7-B82A-240BF45CF27D}" srcOrd="0" destOrd="0" presId="urn:diagrams.loki3.com/BracketList"/>
    <dgm:cxn modelId="{AB42D7A7-653E-47B5-9F42-6E7309322647}" type="presParOf" srcId="{EFEB1020-9C17-48DC-BBE0-54FA743F9F75}" destId="{98695426-23ED-40C0-90A1-2BB445DEBC64}" srcOrd="0" destOrd="0" presId="urn:diagrams.loki3.com/BracketList"/>
    <dgm:cxn modelId="{88359D50-1F2C-4547-ACE7-4937D5FD3348}" type="presParOf" srcId="{98695426-23ED-40C0-90A1-2BB445DEBC64}" destId="{C6144CDB-22C1-4337-9F95-C3A522A707D1}" srcOrd="0" destOrd="0" presId="urn:diagrams.loki3.com/BracketList"/>
    <dgm:cxn modelId="{56E45241-B190-4DE5-A94F-DBDE133CC0A6}" type="presParOf" srcId="{98695426-23ED-40C0-90A1-2BB445DEBC64}" destId="{02385D1D-92EB-445D-B736-940004751C79}" srcOrd="1" destOrd="0" presId="urn:diagrams.loki3.com/BracketList"/>
    <dgm:cxn modelId="{2931D4A6-7CE4-4574-8F38-13B1A85E814A}" type="presParOf" srcId="{98695426-23ED-40C0-90A1-2BB445DEBC64}" destId="{99D36636-E395-439F-A79A-29C0BFB6F7E4}" srcOrd="2" destOrd="0" presId="urn:diagrams.loki3.com/BracketList"/>
    <dgm:cxn modelId="{62613B9E-02C6-448F-8B3E-664ACF54EAF2}" type="presParOf" srcId="{98695426-23ED-40C0-90A1-2BB445DEBC64}" destId="{7BB6658A-32E0-42C7-B82A-240BF45CF27D}" srcOrd="3" destOrd="0" presId="urn:diagrams.loki3.com/BracketList"/>
    <dgm:cxn modelId="{1332BA43-D1F0-4534-AEF5-567EDB0DAA27}" type="presParOf" srcId="{EFEB1020-9C17-48DC-BBE0-54FA743F9F75}" destId="{5B3CB043-7A92-47E9-A4C4-39EC715F2552}" srcOrd="1" destOrd="0" presId="urn:diagrams.loki3.com/BracketList"/>
    <dgm:cxn modelId="{6F0DEA31-053D-4757-A3F1-C4AED257CE3B}" type="presParOf" srcId="{EFEB1020-9C17-48DC-BBE0-54FA743F9F75}" destId="{D9DF5E9A-39D4-44B7-A326-58B07A05D91E}" srcOrd="2" destOrd="0" presId="urn:diagrams.loki3.com/BracketList"/>
    <dgm:cxn modelId="{B1760F33-1DBF-4C9E-B44B-A6A107201CF0}" type="presParOf" srcId="{D9DF5E9A-39D4-44B7-A326-58B07A05D91E}" destId="{F40D94EA-52E0-4740-A924-EAF350BDF213}" srcOrd="0" destOrd="0" presId="urn:diagrams.loki3.com/BracketList"/>
    <dgm:cxn modelId="{E05D97EB-C4AC-4587-8803-EB26112029DC}" type="presParOf" srcId="{D9DF5E9A-39D4-44B7-A326-58B07A05D91E}" destId="{0E930D30-96BC-4D43-B65A-EE88C46DBE48}" srcOrd="1" destOrd="0" presId="urn:diagrams.loki3.com/BracketList"/>
    <dgm:cxn modelId="{DC4347B1-A070-4871-882A-8CD1ECF27540}" type="presParOf" srcId="{D9DF5E9A-39D4-44B7-A326-58B07A05D91E}" destId="{5831BF15-ED1F-4BD5-857B-18B8E573D9AB}" srcOrd="2" destOrd="0" presId="urn:diagrams.loki3.com/BracketList"/>
    <dgm:cxn modelId="{1E7448D8-C1E4-4B4D-8E3F-4EC6D422CA39}" type="presParOf" srcId="{D9DF5E9A-39D4-44B7-A326-58B07A05D91E}" destId="{C6BA9D27-2D60-4BA7-98A9-E18E57FDB6CB}" srcOrd="3" destOrd="0" presId="urn:diagrams.loki3.com/BracketList"/>
    <dgm:cxn modelId="{E9969BE0-22D4-47FD-AB4E-56E157AAFF3C}" type="presParOf" srcId="{EFEB1020-9C17-48DC-BBE0-54FA743F9F75}" destId="{5A002753-9FCA-4DC5-B8A6-1F7632BDDE58}" srcOrd="3" destOrd="0" presId="urn:diagrams.loki3.com/BracketList"/>
    <dgm:cxn modelId="{F5BAC381-EF18-4D17-A7FC-E82827E25D28}" type="presParOf" srcId="{EFEB1020-9C17-48DC-BBE0-54FA743F9F75}" destId="{9709DCCB-B8A8-47BC-A303-F9EC41DA889E}" srcOrd="4" destOrd="0" presId="urn:diagrams.loki3.com/BracketList"/>
    <dgm:cxn modelId="{86619517-933C-42D8-9489-6FCEC01DD220}" type="presParOf" srcId="{9709DCCB-B8A8-47BC-A303-F9EC41DA889E}" destId="{CCB8139E-CA19-491D-9FCD-6BF28923C725}" srcOrd="0" destOrd="0" presId="urn:diagrams.loki3.com/BracketList"/>
    <dgm:cxn modelId="{02F0F7C4-2988-4AF9-BF04-64F0EE634B90}" type="presParOf" srcId="{9709DCCB-B8A8-47BC-A303-F9EC41DA889E}" destId="{14D1633C-A097-4A5A-8269-B04E98857E56}" srcOrd="1" destOrd="0" presId="urn:diagrams.loki3.com/BracketList"/>
    <dgm:cxn modelId="{FEBBB89A-3DC9-4361-99FA-2638888193E6}" type="presParOf" srcId="{9709DCCB-B8A8-47BC-A303-F9EC41DA889E}" destId="{82B38D6F-2AA7-4339-A71D-28AA55699178}" srcOrd="2" destOrd="0" presId="urn:diagrams.loki3.com/BracketList"/>
    <dgm:cxn modelId="{13739E10-8EFE-4740-BDD6-C65738E97814}" type="presParOf" srcId="{9709DCCB-B8A8-47BC-A303-F9EC41DA889E}" destId="{FFFD7BD8-195B-4FA4-9414-4F4C582F5570}" srcOrd="3" destOrd="0" presId="urn:diagrams.loki3.com/BracketList"/>
    <dgm:cxn modelId="{41663860-8DE3-4FD4-8980-1FEBADA3B6B3}" type="presParOf" srcId="{EFEB1020-9C17-48DC-BBE0-54FA743F9F75}" destId="{D3A122A3-FC4C-4845-B4FF-0E74CF3D50D3}" srcOrd="5" destOrd="0" presId="urn:diagrams.loki3.com/BracketList"/>
    <dgm:cxn modelId="{AC162940-BA85-4CC1-8E11-F867C7B5704E}" type="presParOf" srcId="{EFEB1020-9C17-48DC-BBE0-54FA743F9F75}" destId="{CCB5FDA4-BEC8-4CA1-835A-2A3BEEBEC456}" srcOrd="6" destOrd="0" presId="urn:diagrams.loki3.com/BracketList"/>
    <dgm:cxn modelId="{E46BC4CC-A39A-4D98-8BAA-FCFC538FA5A8}" type="presParOf" srcId="{CCB5FDA4-BEC8-4CA1-835A-2A3BEEBEC456}" destId="{9312B733-3AEB-49F6-8245-08553BA2949B}" srcOrd="0" destOrd="0" presId="urn:diagrams.loki3.com/BracketList"/>
    <dgm:cxn modelId="{CB5D7538-FD50-4393-8217-84EC1FA41A65}" type="presParOf" srcId="{CCB5FDA4-BEC8-4CA1-835A-2A3BEEBEC456}" destId="{435AB433-2559-485A-A03D-C32F36288071}" srcOrd="1" destOrd="0" presId="urn:diagrams.loki3.com/BracketList"/>
    <dgm:cxn modelId="{A5F4C2C0-2AD0-4D9C-9722-B687CB19AED5}" type="presParOf" srcId="{CCB5FDA4-BEC8-4CA1-835A-2A3BEEBEC456}" destId="{C13B9160-72D5-46E0-A1C0-91E8634DFAE2}" srcOrd="2" destOrd="0" presId="urn:diagrams.loki3.com/BracketList"/>
    <dgm:cxn modelId="{7A26CC70-3B05-4550-B48E-AA9179FBA0D8}" type="presParOf" srcId="{CCB5FDA4-BEC8-4CA1-835A-2A3BEEBEC456}" destId="{9893D59A-7FEC-486D-89C4-D28135F6121C}" srcOrd="3" destOrd="0" presId="urn:diagrams.loki3.com/BracketList"/>
    <dgm:cxn modelId="{09210F02-D189-4C6E-BB0B-13D5D35D29D6}" type="presParOf" srcId="{EFEB1020-9C17-48DC-BBE0-54FA743F9F75}" destId="{A421D242-ABBF-45EB-97FD-83930430328F}" srcOrd="7" destOrd="0" presId="urn:diagrams.loki3.com/BracketList"/>
    <dgm:cxn modelId="{BF9B1FA8-C6F8-417C-9283-F4B7F3F4EF70}" type="presParOf" srcId="{EFEB1020-9C17-48DC-BBE0-54FA743F9F75}" destId="{F0DED400-B200-4EA2-AB34-CCFF58E07A6E}" srcOrd="8" destOrd="0" presId="urn:diagrams.loki3.com/BracketList"/>
    <dgm:cxn modelId="{E345153F-C919-4567-BC59-069A2E963EE9}" type="presParOf" srcId="{F0DED400-B200-4EA2-AB34-CCFF58E07A6E}" destId="{EFAACCF6-3A6A-4536-89B0-F0A7C44F6BE1}" srcOrd="0" destOrd="0" presId="urn:diagrams.loki3.com/BracketList"/>
    <dgm:cxn modelId="{19F0349F-94B2-48EF-9CB1-A53AF6DFB3E3}" type="presParOf" srcId="{F0DED400-B200-4EA2-AB34-CCFF58E07A6E}" destId="{6497CA82-45EE-4BD1-AEB4-CC3961FBFB74}" srcOrd="1" destOrd="0" presId="urn:diagrams.loki3.com/BracketList"/>
    <dgm:cxn modelId="{BDC27EB9-8B7C-4816-8A7F-E481DA678E0A}" type="presParOf" srcId="{F0DED400-B200-4EA2-AB34-CCFF58E07A6E}" destId="{CD7548DD-1E84-4DA7-B1D0-28F3E4EBFF82}" srcOrd="2" destOrd="0" presId="urn:diagrams.loki3.com/BracketList"/>
    <dgm:cxn modelId="{C48B11B7-350A-42FB-B1E8-37C6E8B4B104}" type="presParOf" srcId="{F0DED400-B200-4EA2-AB34-CCFF58E07A6E}" destId="{9A05939C-6B40-4C32-897A-4A6DC3E71E5B}" srcOrd="3" destOrd="0" presId="urn:diagrams.loki3.com/BracketList"/>
    <dgm:cxn modelId="{ABE5130E-CE17-45B1-8A81-C0E4C5D4AA9D}" type="presParOf" srcId="{EFEB1020-9C17-48DC-BBE0-54FA743F9F75}" destId="{569EA799-9807-4770-B698-79D3EF79120B}" srcOrd="9" destOrd="0" presId="urn:diagrams.loki3.com/BracketList"/>
    <dgm:cxn modelId="{C3FF0216-0C3D-49E3-97BA-BD3CECD08547}" type="presParOf" srcId="{EFEB1020-9C17-48DC-BBE0-54FA743F9F75}" destId="{2B991069-479A-498A-AF83-5B33CD9F12C6}" srcOrd="10" destOrd="0" presId="urn:diagrams.loki3.com/BracketList"/>
    <dgm:cxn modelId="{2C9BD979-B402-42D4-9CC8-2BC1BD98FC71}" type="presParOf" srcId="{2B991069-479A-498A-AF83-5B33CD9F12C6}" destId="{939B76D1-BB33-4E50-9ECD-839FB5787B95}" srcOrd="0" destOrd="0" presId="urn:diagrams.loki3.com/BracketList"/>
    <dgm:cxn modelId="{060B9C99-62E4-4DB3-A4C2-3B4F7EB8EA0E}" type="presParOf" srcId="{2B991069-479A-498A-AF83-5B33CD9F12C6}" destId="{7845F59F-6101-48DE-ABCC-EC5351843F5B}" srcOrd="1" destOrd="0" presId="urn:diagrams.loki3.com/BracketList"/>
    <dgm:cxn modelId="{A6CBCD60-0B97-4541-81C0-E2BA7C5B3668}" type="presParOf" srcId="{2B991069-479A-498A-AF83-5B33CD9F12C6}" destId="{8DC06B04-AA78-4007-96F1-AC66800E204E}" srcOrd="2" destOrd="0" presId="urn:diagrams.loki3.com/BracketList"/>
    <dgm:cxn modelId="{1BB5E12F-D959-4CAD-8C9A-57D3AA29A1E3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43275D6C-D470-4E2E-96F8-239EECE5D634}">
      <dgm:prSet phldrT="[Text]"/>
      <dgm:spPr/>
      <dgm:t>
        <a:bodyPr/>
        <a:lstStyle/>
        <a:p>
          <a:pPr algn="ctr"/>
          <a:r>
            <a:rPr lang="sr-Cyrl-RS" dirty="0"/>
            <a:t>Укупни буџетски приходи и примања </a:t>
          </a:r>
          <a:endParaRPr lang="sr-Latn-RS" dirty="0" smtClean="0"/>
        </a:p>
        <a:p>
          <a:pPr algn="ctr"/>
          <a:r>
            <a:rPr lang="sr-Cyrl-RS" dirty="0" smtClean="0"/>
            <a:t>988</a:t>
          </a:r>
          <a:r>
            <a:rPr lang="sr-Latn-RS" dirty="0" smtClean="0"/>
            <a:t>.2</a:t>
          </a:r>
          <a:r>
            <a:rPr lang="sr-Cyrl-RS" dirty="0" smtClean="0"/>
            <a:t>00</a:t>
          </a:r>
          <a:r>
            <a:rPr lang="sr-Latn-RS" dirty="0" smtClean="0"/>
            <a:t>.000</a:t>
          </a:r>
          <a:r>
            <a:rPr lang="sr-Cyrl-RS" dirty="0" smtClean="0"/>
            <a:t> динара</a:t>
          </a:r>
          <a:endParaRPr lang="en-US" dirty="0"/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/>
      <dgm:spPr/>
      <dgm:t>
        <a:bodyPr/>
        <a:lstStyle/>
        <a:p>
          <a:pPr algn="ctr"/>
          <a:r>
            <a:rPr lang="sr-Cyrl-RS" dirty="0"/>
            <a:t>Приходи од  </a:t>
          </a:r>
          <a:r>
            <a:rPr lang="sr-Cyrl-RS" dirty="0" smtClean="0"/>
            <a:t>пореза</a:t>
          </a:r>
          <a:r>
            <a:rPr lang="sr-Latn-RS" dirty="0" smtClean="0"/>
            <a:t>  631.512.000 </a:t>
          </a:r>
          <a:r>
            <a:rPr lang="sr-Cyrl-RS" dirty="0" smtClean="0"/>
            <a:t>динара</a:t>
          </a:r>
          <a:endParaRPr lang="en-US" dirty="0"/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AEA7499A-114B-4146-9776-CDD8ACEC6B39}">
      <dgm:prSet phldrT="[Text]"/>
      <dgm:spPr/>
      <dgm:t>
        <a:bodyPr/>
        <a:lstStyle/>
        <a:p>
          <a:pPr algn="ctr"/>
          <a:r>
            <a:rPr lang="sr-Cyrl-RS" dirty="0"/>
            <a:t>Трансфери </a:t>
          </a:r>
          <a:r>
            <a:rPr lang="sr-Latn-RS" dirty="0" smtClean="0"/>
            <a:t>192.800.000 </a:t>
          </a:r>
          <a:r>
            <a:rPr lang="sr-Cyrl-RS" dirty="0" smtClean="0"/>
            <a:t>динара</a:t>
          </a:r>
          <a:endParaRPr lang="en-US" dirty="0"/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/>
      <dgm:spPr/>
      <dgm:t>
        <a:bodyPr/>
        <a:lstStyle/>
        <a:p>
          <a:pPr algn="ctr"/>
          <a:r>
            <a:rPr lang="sr-Cyrl-RS" dirty="0" smtClean="0"/>
            <a:t>Други </a:t>
          </a:r>
          <a:r>
            <a:rPr lang="sr-Cyrl-RS" dirty="0"/>
            <a:t>приходи </a:t>
          </a:r>
          <a:r>
            <a:rPr lang="sr-Cyrl-RS" dirty="0" smtClean="0"/>
            <a:t> и примања 5.724.000 динара</a:t>
          </a:r>
          <a:endParaRPr lang="en-US" dirty="0"/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40EF3D92-C4CB-4CBC-8AED-087234C53764}">
      <dgm:prSet phldrT="[Text]"/>
      <dgm:spPr/>
      <dgm:t>
        <a:bodyPr/>
        <a:lstStyle/>
        <a:p>
          <a:pPr algn="ctr"/>
          <a:r>
            <a:rPr lang="sr-Cyrl-RS" dirty="0"/>
            <a:t>Примања од продаје нефинансијске имовине </a:t>
          </a:r>
          <a:r>
            <a:rPr lang="sr-Latn-RS" dirty="0" smtClean="0"/>
            <a:t>59.024.000 </a:t>
          </a:r>
          <a:r>
            <a:rPr lang="sr-Cyrl-RS" dirty="0" smtClean="0"/>
            <a:t>динара</a:t>
          </a:r>
          <a:endParaRPr lang="en-US" dirty="0"/>
        </a:p>
      </dgm:t>
    </dgm:pt>
    <dgm:pt modelId="{4FA9126D-361B-4DA5-854C-1DB4EE314D93}" type="par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DCC66F39-0032-4915-A732-5C415659FF68}" type="sib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920F0D4F-6C4C-4BE8-9363-F48FBF034871}">
      <dgm:prSet phldrT="[Text]"/>
      <dgm:spPr/>
      <dgm:t>
        <a:bodyPr/>
        <a:lstStyle/>
        <a:p>
          <a:pPr algn="ctr"/>
          <a:r>
            <a:rPr lang="sr-Cyrl-RS" dirty="0"/>
            <a:t>Примања од </a:t>
          </a:r>
          <a:r>
            <a:rPr lang="sr-Cyrl-RS" dirty="0" smtClean="0"/>
            <a:t>задуживања и продаје </a:t>
          </a:r>
          <a:r>
            <a:rPr lang="sr-Cyrl-RS" dirty="0"/>
            <a:t>финансијске имовине </a:t>
          </a:r>
          <a:r>
            <a:rPr lang="sr-Latn-RS" dirty="0" smtClean="0"/>
            <a:t>100.000 </a:t>
          </a:r>
          <a:r>
            <a:rPr lang="sr-Cyrl-RS" dirty="0" smtClean="0"/>
            <a:t>динара</a:t>
          </a:r>
          <a:endParaRPr lang="en-US" dirty="0"/>
        </a:p>
      </dgm:t>
    </dgm:pt>
    <dgm:pt modelId="{43AA7920-B602-4336-8E46-A663A1629DDB}" type="par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5F9FEDD2-AAF1-4278-94C9-B59264FA9EB9}" type="sib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/>
      <dgm:spPr/>
      <dgm:t>
        <a:bodyPr/>
        <a:lstStyle/>
        <a:p>
          <a:pPr algn="ctr"/>
          <a:r>
            <a:rPr lang="sr-Cyrl-RS" sz="1000" dirty="0"/>
            <a:t>Пренета средства из ранијих </a:t>
          </a:r>
          <a:r>
            <a:rPr lang="sr-Cyrl-RS" sz="1000" dirty="0" smtClean="0"/>
            <a:t>година</a:t>
          </a:r>
          <a:r>
            <a:rPr lang="sr-Latn-RS" sz="1000" dirty="0" smtClean="0"/>
            <a:t> 85</a:t>
          </a:r>
          <a:r>
            <a:rPr lang="sr-Cyrl-RS" sz="1000" dirty="0" smtClean="0">
              <a:solidFill>
                <a:schemeClr val="tx1"/>
              </a:solidFill>
            </a:rPr>
            <a:t>.000.000 </a:t>
          </a:r>
          <a:r>
            <a:rPr lang="sr-Latn-RS" sz="1000" dirty="0" smtClean="0">
              <a:solidFill>
                <a:schemeClr val="tx1"/>
              </a:solidFill>
            </a:rPr>
            <a:t> </a:t>
          </a:r>
          <a:r>
            <a:rPr lang="sr-Cyrl-RS" sz="1000" dirty="0"/>
            <a:t>динара</a:t>
          </a:r>
          <a:endParaRPr lang="en-US" sz="1000" dirty="0"/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276EBCCB-B11F-4FC8-8070-781739091C4A}">
      <dgm:prSet phldrT="[Text]" custT="1"/>
      <dgm:spPr/>
      <dgm:t>
        <a:bodyPr/>
        <a:lstStyle/>
        <a:p>
          <a:pPr algn="ctr"/>
          <a:r>
            <a:rPr lang="sr-Cyrl-RS" sz="1000" dirty="0" smtClean="0"/>
            <a:t>Донације од међународних организација </a:t>
          </a:r>
          <a:r>
            <a:rPr lang="sr-Latn-RS" sz="1000" dirty="0" smtClean="0"/>
            <a:t>0,00</a:t>
          </a:r>
          <a:r>
            <a:rPr lang="sr-Cyrl-RS" sz="1000" dirty="0" smtClean="0"/>
            <a:t>динара</a:t>
          </a:r>
          <a:endParaRPr lang="en-US" sz="1000" dirty="0"/>
        </a:p>
      </dgm:t>
    </dgm:pt>
    <dgm:pt modelId="{4CCC1AF1-D5EB-4288-A496-654DE5B5BEF0}" type="parTrans" cxnId="{CCF2DA50-6610-4636-9A30-700C18E9CCCA}">
      <dgm:prSet/>
      <dgm:spPr/>
      <dgm:t>
        <a:bodyPr/>
        <a:lstStyle/>
        <a:p>
          <a:endParaRPr lang="en-US"/>
        </a:p>
      </dgm:t>
    </dgm:pt>
    <dgm:pt modelId="{2A88A6AF-2AE2-4AA3-8C76-79020998D567}" type="sibTrans" cxnId="{CCF2DA50-6610-4636-9A30-700C18E9CCCA}">
      <dgm:prSet/>
      <dgm:spPr/>
      <dgm:t>
        <a:bodyPr/>
        <a:lstStyle/>
        <a:p>
          <a:endParaRPr lang="en-US"/>
        </a:p>
      </dgm:t>
    </dgm:pt>
    <dgm:pt modelId="{81F76FC3-AD81-408D-9A9E-B2FBB259C6F3}">
      <dgm:prSet phldrT="[Text]" custT="1"/>
      <dgm:spPr/>
      <dgm:t>
        <a:bodyPr/>
        <a:lstStyle/>
        <a:p>
          <a:pPr algn="ctr"/>
          <a:r>
            <a:rPr lang="sr-Cyrl-RS" sz="1000" dirty="0" smtClean="0"/>
            <a:t>Мешовити и неодређени приходи </a:t>
          </a:r>
          <a:r>
            <a:rPr lang="sr-Latn-RS" sz="1000" dirty="0" smtClean="0"/>
            <a:t>14</a:t>
          </a:r>
          <a:r>
            <a:rPr lang="sr-Cyrl-RS" sz="1000" dirty="0" smtClean="0"/>
            <a:t>.</a:t>
          </a:r>
          <a:r>
            <a:rPr lang="sr-Latn-RS" sz="1000" dirty="0" smtClean="0"/>
            <a:t>040</a:t>
          </a:r>
          <a:r>
            <a:rPr lang="sr-Cyrl-RS" sz="1000" dirty="0" smtClean="0"/>
            <a:t>.000 динара</a:t>
          </a:r>
          <a:endParaRPr lang="en-US" sz="1000" dirty="0"/>
        </a:p>
      </dgm:t>
    </dgm:pt>
    <dgm:pt modelId="{BDD1ABD3-A62C-4E2A-93A6-46BE62CA1D8D}" type="parTrans" cxnId="{2C46292A-501D-43D0-B3DF-BC3A41705FF6}">
      <dgm:prSet/>
      <dgm:spPr/>
      <dgm:t>
        <a:bodyPr/>
        <a:lstStyle/>
        <a:p>
          <a:endParaRPr lang="en-US"/>
        </a:p>
      </dgm:t>
    </dgm:pt>
    <dgm:pt modelId="{3566A74F-2FC9-4F93-8D1D-EA8A57F50BAF}" type="sibTrans" cxnId="{2C46292A-501D-43D0-B3DF-BC3A41705FF6}">
      <dgm:prSet/>
      <dgm:spPr/>
      <dgm:t>
        <a:bodyPr/>
        <a:lstStyle/>
        <a:p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9"/>
      <dgm:spPr/>
      <dgm:t>
        <a:bodyPr/>
        <a:lstStyle/>
        <a:p>
          <a:endParaRPr lang="en-US"/>
        </a:p>
      </dgm:t>
    </dgm:pt>
    <dgm:pt modelId="{63432802-399F-407F-AC10-7219543A0326}" type="pres">
      <dgm:prSet presAssocID="{DB1A1606-130D-4B45-9553-0A0B804495DF}" presName="node" presStyleLbl="venn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9BFEB2-6844-4A2C-8DC2-780280CBA079}" type="pres">
      <dgm:prSet presAssocID="{AEA7499A-114B-4146-9776-CDD8ACEC6B39}" presName="node" presStyleLbl="venn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DE88A7-5745-4E4F-A7A8-F71A4DA0D5F2}" type="pres">
      <dgm:prSet presAssocID="{BF71EFAE-EC9F-46E9-BD2A-1686637595DA}" presName="node" presStyleLbl="vennNode1" presStyleIdx="3" presStyleCnt="9" custRadScaleRad="100226" custRadScaleInc="-10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DE4213-15E1-4436-8045-C055E8A54EDE}" type="pres">
      <dgm:prSet presAssocID="{40EF3D92-C4CB-4CBC-8AED-087234C53764}" presName="node" presStyleLbl="venn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CFC9CD-FF79-40EF-A271-A8DBB0423AC2}" type="pres">
      <dgm:prSet presAssocID="{920F0D4F-6C4C-4BE8-9363-F48FBF034871}" presName="node" presStyleLbl="venn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69A2CE-A671-47B5-8CD8-544465E52E9C}" type="pres">
      <dgm:prSet presAssocID="{15426A40-9AD2-4153-8230-E20BC4B11534}" presName="node" presStyleLbl="venn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DA640E-4D13-46E5-9AC2-321D49529E1A}" type="pres">
      <dgm:prSet presAssocID="{276EBCCB-B11F-4FC8-8070-781739091C4A}" presName="node" presStyleLbl="venn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F702C8-EAAF-4112-A70C-6720906BE9B9}" type="pres">
      <dgm:prSet presAssocID="{81F76FC3-AD81-408D-9A9E-B2FBB259C6F3}" presName="node" presStyleLbl="venn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9B198C8-E6EF-4BF2-B04A-98A7D3B82C52}" srcId="{43275D6C-D470-4E2E-96F8-239EECE5D634}" destId="{15426A40-9AD2-4153-8230-E20BC4B11534}" srcOrd="5" destOrd="0" parTransId="{A1307EAF-2414-4AFE-BE82-97C79333BAA9}" sibTransId="{869B992E-498B-4FBD-AA48-03E5171031C9}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705D8BCA-A875-424B-917F-D801608B9607}" srcId="{43275D6C-D470-4E2E-96F8-239EECE5D634}" destId="{920F0D4F-6C4C-4BE8-9363-F48FBF034871}" srcOrd="4" destOrd="0" parTransId="{43AA7920-B602-4336-8E46-A663A1629DDB}" sibTransId="{5F9FEDD2-AAF1-4278-94C9-B59264FA9EB9}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A8EA5165-9419-4BAD-BDB3-9194338DFA99}" type="presOf" srcId="{920F0D4F-6C4C-4BE8-9363-F48FBF034871}" destId="{91CFC9CD-FF79-40EF-A271-A8DBB0423AC2}" srcOrd="0" destOrd="0" presId="urn:microsoft.com/office/officeart/2005/8/layout/radial3"/>
    <dgm:cxn modelId="{59AD7A56-E922-42AB-9AFA-2F0A33B73EFB}" type="presOf" srcId="{40EF3D92-C4CB-4CBC-8AED-087234C53764}" destId="{72DE4213-15E1-4436-8045-C055E8A54EDE}" srcOrd="0" destOrd="0" presId="urn:microsoft.com/office/officeart/2005/8/layout/radial3"/>
    <dgm:cxn modelId="{9ECDC389-B7A2-46A9-97A2-EFC6D6158B04}" type="presOf" srcId="{81F76FC3-AD81-408D-9A9E-B2FBB259C6F3}" destId="{6AF702C8-EAAF-4112-A70C-6720906BE9B9}" srcOrd="0" destOrd="0" presId="urn:microsoft.com/office/officeart/2005/8/layout/radial3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352C831E-5F27-4CEA-B329-F961BC5C1E53}" srcId="{43275D6C-D470-4E2E-96F8-239EECE5D634}" destId="{40EF3D92-C4CB-4CBC-8AED-087234C53764}" srcOrd="3" destOrd="0" parTransId="{4FA9126D-361B-4DA5-854C-1DB4EE314D93}" sibTransId="{DCC66F39-0032-4915-A732-5C415659FF68}"/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2C46292A-501D-43D0-B3DF-BC3A41705FF6}" srcId="{43275D6C-D470-4E2E-96F8-239EECE5D634}" destId="{81F76FC3-AD81-408D-9A9E-B2FBB259C6F3}" srcOrd="7" destOrd="0" parTransId="{BDD1ABD3-A62C-4E2A-93A6-46BE62CA1D8D}" sibTransId="{3566A74F-2FC9-4F93-8D1D-EA8A57F50BAF}"/>
    <dgm:cxn modelId="{8DD1B100-1018-4A9D-8E8C-328B62BE78DF}" type="presOf" srcId="{276EBCCB-B11F-4FC8-8070-781739091C4A}" destId="{EDDA640E-4D13-46E5-9AC2-321D49529E1A}" srcOrd="0" destOrd="0" presId="urn:microsoft.com/office/officeart/2005/8/layout/radial3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CCF2DA50-6610-4636-9A30-700C18E9CCCA}" srcId="{43275D6C-D470-4E2E-96F8-239EECE5D634}" destId="{276EBCCB-B11F-4FC8-8070-781739091C4A}" srcOrd="6" destOrd="0" parTransId="{4CCC1AF1-D5EB-4288-A496-654DE5B5BEF0}" sibTransId="{2A88A6AF-2AE2-4AA3-8C76-79020998D567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BBA494C5-DF7A-463A-A778-D7424FE42FD1}" type="presParOf" srcId="{1FB746E2-D736-4446-8093-C865FE09A112}" destId="{72DE4213-15E1-4436-8045-C055E8A54EDE}" srcOrd="4" destOrd="0" presId="urn:microsoft.com/office/officeart/2005/8/layout/radial3"/>
    <dgm:cxn modelId="{829D5A23-E7C8-4F2F-BBF0-A05AEF87B1F3}" type="presParOf" srcId="{1FB746E2-D736-4446-8093-C865FE09A112}" destId="{91CFC9CD-FF79-40EF-A271-A8DBB0423AC2}" srcOrd="5" destOrd="0" presId="urn:microsoft.com/office/officeart/2005/8/layout/radial3"/>
    <dgm:cxn modelId="{AB36D377-182D-4F38-A7FA-BE410BDE00D5}" type="presParOf" srcId="{1FB746E2-D736-4446-8093-C865FE09A112}" destId="{FC69A2CE-A671-47B5-8CD8-544465E52E9C}" srcOrd="6" destOrd="0" presId="urn:microsoft.com/office/officeart/2005/8/layout/radial3"/>
    <dgm:cxn modelId="{4C355E2F-9892-4F13-835C-0B48E6D8A5EB}" type="presParOf" srcId="{1FB746E2-D736-4446-8093-C865FE09A112}" destId="{EDDA640E-4D13-46E5-9AC2-321D49529E1A}" srcOrd="7" destOrd="0" presId="urn:microsoft.com/office/officeart/2005/8/layout/radial3"/>
    <dgm:cxn modelId="{6FE8F72D-5A97-4F21-B010-1C960BA33BE5}" type="presParOf" srcId="{1FB746E2-D736-4446-8093-C865FE09A112}" destId="{6AF702C8-EAAF-4112-A70C-6720906BE9B9}" srcOrd="8" destOrd="0" presId="urn:microsoft.com/office/officeart/2005/8/layout/radial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Расходи за запослене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7030A0"/>
        </a:solidFill>
      </dgm:spPr>
      <dgm:t>
        <a:bodyPr/>
        <a:lstStyle/>
        <a:p>
          <a:r>
            <a:rPr lang="sr-Cyrl-RS" sz="1400" b="1" dirty="0"/>
            <a:t>Расходи за запослене </a:t>
          </a:r>
          <a:r>
            <a:rPr lang="sr-Cyrl-RS" sz="1400" dirty="0"/>
            <a:t>представљају све трошкове за запослене, како у управи тако и код буџетских корисника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r>
            <a:rPr lang="sr-Cyrl-RS" b="1" dirty="0"/>
            <a:t>Коришћење роба и услуга </a:t>
          </a:r>
          <a:endParaRPr lang="en-US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50"/>
        </a:solidFill>
      </dgm:spPr>
      <dgm:t>
        <a:bodyPr/>
        <a:lstStyle/>
        <a:p>
          <a:pPr algn="just"/>
          <a:r>
            <a:rPr lang="sr-Cyrl-RS" sz="1400" b="1" dirty="0"/>
            <a:t>Коришћење роба и услуга </a:t>
          </a:r>
          <a:r>
            <a:rPr lang="sr-Cyrl-RS" sz="14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Дотације и трансфери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0070C0"/>
        </a:solidFill>
      </dgm:spPr>
      <dgm:t>
        <a:bodyPr/>
        <a:lstStyle/>
        <a:p>
          <a:pPr algn="just"/>
          <a:r>
            <a:rPr lang="sr-Cyrl-RS" sz="1400" b="1" dirty="0"/>
            <a:t>Дотације и трансфери </a:t>
          </a:r>
          <a:r>
            <a:rPr lang="sr-Cyrl-RS" sz="1400" dirty="0"/>
            <a:t>су трошкови које локална самоуправа </a:t>
          </a:r>
          <a:r>
            <a:rPr lang="ru-RU" sz="14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dirty="0"/>
            <a:t> као што су школе, центар за социјални рад, дом здравља.</a:t>
          </a:r>
          <a:r>
            <a:rPr lang="en-US" sz="1400" dirty="0"/>
            <a:t> </a:t>
          </a:r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Остали расходи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Остали расходи </a:t>
          </a:r>
          <a:r>
            <a:rPr lang="sr-Cyrl-RS" sz="1400" dirty="0"/>
            <a:t>обухватају дотације невладиним организацијама, порезе, таксе, новчане казне.</a:t>
          </a:r>
          <a:endParaRPr lang="en-US" sz="1400" dirty="0"/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Субвенције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ru-RU" sz="1400" b="1" dirty="0"/>
            <a:t>Субвенције</a:t>
          </a:r>
          <a:r>
            <a:rPr lang="ru-RU" sz="1400" dirty="0"/>
            <a:t> сe одобравају </a:t>
          </a:r>
          <a:r>
            <a:rPr lang="ru-RU" sz="1400" dirty="0" smtClean="0"/>
            <a:t> </a:t>
          </a:r>
          <a:r>
            <a:rPr lang="ru-RU" sz="1400" dirty="0"/>
            <a:t>пољопривредним произвођачима. 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Социјална заштита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Социјална заштита </a:t>
          </a:r>
          <a:r>
            <a:rPr lang="sr-Cyrl-RS" sz="1400" dirty="0"/>
            <a:t>обухвата све трошкове исплате социјалне помоћи за различите категорије грађана.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48096665-F98A-4372-9642-AA104F5D458A}">
      <dgm:prSet phldrT="[Text]"/>
      <dgm:spPr/>
      <dgm:t>
        <a:bodyPr/>
        <a:lstStyle/>
        <a:p>
          <a:r>
            <a:rPr lang="sr-Cyrl-RS" b="1" dirty="0"/>
            <a:t>Буџетска резерва</a:t>
          </a:r>
          <a:endParaRPr lang="en-US" b="1" dirty="0"/>
        </a:p>
      </dgm:t>
    </dgm:pt>
    <dgm:pt modelId="{AFDDD8A6-A5D8-4980-A3AD-3612739BB0D6}" type="parTrans" cxnId="{FF60118A-5412-436E-B845-69CD79E57C83}">
      <dgm:prSet/>
      <dgm:spPr/>
      <dgm:t>
        <a:bodyPr/>
        <a:lstStyle/>
        <a:p>
          <a:endParaRPr lang="en-US"/>
        </a:p>
      </dgm:t>
    </dgm:pt>
    <dgm:pt modelId="{5FC22904-D7CC-4648-88EC-995516A10DB1}" type="sibTrans" cxnId="{FF60118A-5412-436E-B845-69CD79E57C83}">
      <dgm:prSet/>
      <dgm:spPr/>
      <dgm:t>
        <a:bodyPr/>
        <a:lstStyle/>
        <a:p>
          <a:endParaRPr lang="en-US"/>
        </a:p>
      </dgm:t>
    </dgm:pt>
    <dgm:pt modelId="{97F877CB-9B8D-43D2-81EC-7EBF25320968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sr-Cyrl-RS" b="1" dirty="0"/>
            <a:t>Буџетска резерва </a:t>
          </a:r>
          <a:r>
            <a:rPr lang="sr-Cyrl-RS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dirty="0"/>
        </a:p>
      </dgm:t>
    </dgm:pt>
    <dgm:pt modelId="{B1A118C8-65C5-4505-9861-C15DF46DDE40}" type="parTrans" cxnId="{C2060C01-AE6C-49A2-9E7C-10136D57EE22}">
      <dgm:prSet/>
      <dgm:spPr/>
      <dgm:t>
        <a:bodyPr/>
        <a:lstStyle/>
        <a:p>
          <a:endParaRPr lang="en-US"/>
        </a:p>
      </dgm:t>
    </dgm:pt>
    <dgm:pt modelId="{85A9A230-CB7F-4D0E-AEAE-CC533D1E4637}" type="sibTrans" cxnId="{C2060C01-AE6C-49A2-9E7C-10136D57EE22}">
      <dgm:prSet/>
      <dgm:spPr/>
      <dgm:t>
        <a:bodyPr/>
        <a:lstStyle/>
        <a:p>
          <a:endParaRPr lang="en-US"/>
        </a:p>
      </dgm:t>
    </dgm:pt>
    <dgm:pt modelId="{1BF4645B-0E25-4982-8755-C468FC62C39C}">
      <dgm:prSet phldrT="[Text]"/>
      <dgm:spPr/>
      <dgm:t>
        <a:bodyPr/>
        <a:lstStyle/>
        <a:p>
          <a:r>
            <a:rPr lang="sr-Cyrl-RS" b="1" dirty="0"/>
            <a:t>Капитални издаци</a:t>
          </a:r>
          <a:endParaRPr lang="en-US" b="1" dirty="0"/>
        </a:p>
      </dgm:t>
    </dgm:pt>
    <dgm:pt modelId="{C1391573-84AC-4A5F-9872-896027FCD9E0}" type="parTrans" cxnId="{0B3FDED6-0041-4BD1-9A6E-DBDB5E3BB9B4}">
      <dgm:prSet/>
      <dgm:spPr/>
      <dgm:t>
        <a:bodyPr/>
        <a:lstStyle/>
        <a:p>
          <a:endParaRPr lang="en-US"/>
        </a:p>
      </dgm:t>
    </dgm:pt>
    <dgm:pt modelId="{EAAC9105-FD12-40C6-84F5-2CAFAE74C666}" type="sibTrans" cxnId="{0B3FDED6-0041-4BD1-9A6E-DBDB5E3BB9B4}">
      <dgm:prSet/>
      <dgm:spPr/>
      <dgm:t>
        <a:bodyPr/>
        <a:lstStyle/>
        <a:p>
          <a:endParaRPr lang="en-US"/>
        </a:p>
      </dgm:t>
    </dgm:pt>
    <dgm:pt modelId="{423C6F79-8640-4D5E-8F7E-2B463BCF528C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b="1" dirty="0"/>
            <a:t>Капитални издаци </a:t>
          </a:r>
          <a:r>
            <a:rPr lang="sr-Cyrl-RS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dirty="0"/>
        </a:p>
      </dgm:t>
    </dgm:pt>
    <dgm:pt modelId="{491E2BD3-8551-49F0-919A-AB73427DE405}" type="parTrans" cxnId="{D51F2C8A-AB76-4B34-9AF8-3FA9A4DB4238}">
      <dgm:prSet/>
      <dgm:spPr/>
      <dgm:t>
        <a:bodyPr/>
        <a:lstStyle/>
        <a:p>
          <a:endParaRPr lang="en-US"/>
        </a:p>
      </dgm:t>
    </dgm:pt>
    <dgm:pt modelId="{BC9BB851-E04E-4BC3-8DA9-DF824BEE6D0D}" type="sibTrans" cxnId="{D51F2C8A-AB76-4B34-9AF8-3FA9A4DB4238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8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8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8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8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8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8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EFA11E-9373-40F9-A3AA-EE96EB176FFC}" type="pres">
      <dgm:prSet presAssocID="{BCA81F17-B88D-47F3-91A4-C02EC1C807D8}" presName="spV" presStyleCnt="0"/>
      <dgm:spPr/>
    </dgm:pt>
    <dgm:pt modelId="{4B12A308-E2AF-4F45-882B-691EF4FA1B43}" type="pres">
      <dgm:prSet presAssocID="{48096665-F98A-4372-9642-AA104F5D458A}" presName="linNode" presStyleCnt="0"/>
      <dgm:spPr/>
    </dgm:pt>
    <dgm:pt modelId="{B471A916-B6F4-4017-A447-E2C98CEE19B9}" type="pres">
      <dgm:prSet presAssocID="{48096665-F98A-4372-9642-AA104F5D458A}" presName="parTx" presStyleLbl="revTx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976215-9D17-4223-A92A-D3302071B429}" type="pres">
      <dgm:prSet presAssocID="{48096665-F98A-4372-9642-AA104F5D458A}" presName="bracket" presStyleLbl="parChTrans1D1" presStyleIdx="6" presStyleCnt="8"/>
      <dgm:spPr/>
    </dgm:pt>
    <dgm:pt modelId="{C984C73F-7C05-410A-B91E-AD111AE0E45B}" type="pres">
      <dgm:prSet presAssocID="{48096665-F98A-4372-9642-AA104F5D458A}" presName="spH" presStyleCnt="0"/>
      <dgm:spPr/>
    </dgm:pt>
    <dgm:pt modelId="{260E7D26-6540-4407-AA35-D081FC05F135}" type="pres">
      <dgm:prSet presAssocID="{48096665-F98A-4372-9642-AA104F5D458A}" presName="desTx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942DC7-D611-481D-85C3-17E9EE928CC9}" type="pres">
      <dgm:prSet presAssocID="{5FC22904-D7CC-4648-88EC-995516A10DB1}" presName="spV" presStyleCnt="0"/>
      <dgm:spPr/>
    </dgm:pt>
    <dgm:pt modelId="{5A582BDF-EB51-42B9-AFE8-1D18A89089BC}" type="pres">
      <dgm:prSet presAssocID="{1BF4645B-0E25-4982-8755-C468FC62C39C}" presName="linNode" presStyleCnt="0"/>
      <dgm:spPr/>
    </dgm:pt>
    <dgm:pt modelId="{320B77C6-F8A0-4CEB-8B55-79E4A1BAF9E9}" type="pres">
      <dgm:prSet presAssocID="{1BF4645B-0E25-4982-8755-C468FC62C39C}" presName="parTx" presStyleLbl="revTx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3A06C6-F698-48F4-A91D-0B2B17EECBA4}" type="pres">
      <dgm:prSet presAssocID="{1BF4645B-0E25-4982-8755-C468FC62C39C}" presName="bracket" presStyleLbl="parChTrans1D1" presStyleIdx="7" presStyleCnt="8"/>
      <dgm:spPr/>
    </dgm:pt>
    <dgm:pt modelId="{4A43BD3F-83F2-4A36-B8AE-CC5DC27FAC9E}" type="pres">
      <dgm:prSet presAssocID="{1BF4645B-0E25-4982-8755-C468FC62C39C}" presName="spH" presStyleCnt="0"/>
      <dgm:spPr/>
    </dgm:pt>
    <dgm:pt modelId="{E8E0050D-5592-4FFB-BC24-07DF887B3DF2}" type="pres">
      <dgm:prSet presAssocID="{1BF4645B-0E25-4982-8755-C468FC62C39C}" presName="desTx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25639C7-B690-4F53-A1C9-BB18BE26EFFF}" type="presOf" srcId="{FE2BA0E8-81AC-463B-B498-EF464F5BCE06}" destId="{9893D59A-7FEC-486D-89C4-D28135F6121C}" srcOrd="0" destOrd="0" presId="urn:diagrams.loki3.com/BracketList"/>
    <dgm:cxn modelId="{3A62F178-8066-4771-B4B9-5EF0D5B95712}" type="presOf" srcId="{1BF4645B-0E25-4982-8755-C468FC62C39C}" destId="{320B77C6-F8A0-4CEB-8B55-79E4A1BAF9E9}" srcOrd="0" destOrd="0" presId="urn:diagrams.loki3.com/BracketList"/>
    <dgm:cxn modelId="{1EC38B43-666B-4E38-81B7-8A080ED8DA87}" type="presOf" srcId="{0C844461-76DE-4FEA-A87D-23440AD6FC2E}" destId="{C6144CDB-22C1-4337-9F95-C3A522A707D1}" srcOrd="0" destOrd="0" presId="urn:diagrams.loki3.com/BracketList"/>
    <dgm:cxn modelId="{0B3FDED6-0041-4BD1-9A6E-DBDB5E3BB9B4}" srcId="{EEA47F19-311D-44B3-AAA4-35C98BD4844B}" destId="{1BF4645B-0E25-4982-8755-C468FC62C39C}" srcOrd="7" destOrd="0" parTransId="{C1391573-84AC-4A5F-9872-896027FCD9E0}" sibTransId="{EAAC9105-FD12-40C6-84F5-2CAFAE74C666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CAC21658-3423-481C-AF27-E9996CB921F1}" type="presOf" srcId="{D45E583C-4AAD-40D2-9D24-9A0A68141567}" destId="{7BB6658A-32E0-42C7-B82A-240BF45CF27D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6CADC6AF-E4D1-4118-B6AD-2936E20B24E4}" type="presOf" srcId="{E1AD8724-28DC-48C5-B75E-B0D1F33E6279}" destId="{939B76D1-BB33-4E50-9ECD-839FB5787B95}" srcOrd="0" destOrd="0" presId="urn:diagrams.loki3.com/BracketList"/>
    <dgm:cxn modelId="{D51F2C8A-AB76-4B34-9AF8-3FA9A4DB4238}" srcId="{1BF4645B-0E25-4982-8755-C468FC62C39C}" destId="{423C6F79-8640-4D5E-8F7E-2B463BCF528C}" srcOrd="0" destOrd="0" parTransId="{491E2BD3-8551-49F0-919A-AB73427DE405}" sibTransId="{BC9BB851-E04E-4BC3-8DA9-DF824BEE6D0D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C0075EB-3DC2-4074-AA80-170858192B86}" type="presOf" srcId="{28888755-727E-436B-B2F2-DA7896544A65}" destId="{9312B733-3AEB-49F6-8245-08553BA2949B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FF60118A-5412-436E-B845-69CD79E57C83}" srcId="{EEA47F19-311D-44B3-AAA4-35C98BD4844B}" destId="{48096665-F98A-4372-9642-AA104F5D458A}" srcOrd="6" destOrd="0" parTransId="{AFDDD8A6-A5D8-4980-A3AD-3612739BB0D6}" sibTransId="{5FC22904-D7CC-4648-88EC-995516A10DB1}"/>
    <dgm:cxn modelId="{913F8910-4C80-476B-BB1A-84CDC766C5E5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A66DD3E-AD41-4FBE-A90F-6733EF188F32}" type="presOf" srcId="{26EF48C7-6381-4355-B03F-DD441AE957C7}" destId="{EFAACCF6-3A6A-4536-89B0-F0A7C44F6BE1}" srcOrd="0" destOrd="0" presId="urn:diagrams.loki3.com/BracketList"/>
    <dgm:cxn modelId="{BCE59B63-5EB1-433A-8547-EDBAFAA0A920}" type="presOf" srcId="{6B14159D-5902-471E-9F91-CEA86CA18597}" destId="{FFFD7BD8-195B-4FA4-9414-4F4C582F5570}" srcOrd="0" destOrd="0" presId="urn:diagrams.loki3.com/BracketList"/>
    <dgm:cxn modelId="{CA57D8EB-0B56-4F96-A4E4-69872B3236BF}" type="presOf" srcId="{423C6F79-8640-4D5E-8F7E-2B463BCF528C}" destId="{E8E0050D-5592-4FFB-BC24-07DF887B3DF2}" srcOrd="0" destOrd="0" presId="urn:diagrams.loki3.com/BracketList"/>
    <dgm:cxn modelId="{4A72B881-7734-4A48-B974-4165271D16B3}" type="presOf" srcId="{A22D28D0-C0EE-4FAC-9411-A8A4995FB17B}" destId="{B43D6F8D-5103-4DCA-8971-053A6B7A987B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C314BF9B-D2C0-49FD-8192-2D4E8F24E524}" type="presOf" srcId="{E1B79EE1-1157-4302-AB0B-8FEDC81165FD}" destId="{F40D94EA-52E0-4740-A924-EAF350BDF213}" srcOrd="0" destOrd="0" presId="urn:diagrams.loki3.com/BracketList"/>
    <dgm:cxn modelId="{09EA19A1-AD92-457C-AA02-410DD0335895}" type="presOf" srcId="{E055884F-7426-4921-A0E5-9CA56A76B49A}" destId="{CCB8139E-CA19-491D-9FCD-6BF28923C725}" srcOrd="0" destOrd="0" presId="urn:diagrams.loki3.com/BracketList"/>
    <dgm:cxn modelId="{A2BA0882-E9E2-465B-A810-984927F0F13D}" type="presOf" srcId="{97F877CB-9B8D-43D2-81EC-7EBF25320968}" destId="{260E7D26-6540-4407-AA35-D081FC05F135}" srcOrd="0" destOrd="0" presId="urn:diagrams.loki3.com/BracketList"/>
    <dgm:cxn modelId="{E8F8E3A6-DE2E-43A3-A54F-79C8F4CD16F2}" type="presOf" srcId="{92FD0664-EE76-4121-BE7B-68FC1EE5F4D7}" destId="{C6BA9D27-2D60-4BA7-98A9-E18E57FDB6CB}" srcOrd="0" destOrd="0" presId="urn:diagrams.loki3.com/BracketList"/>
    <dgm:cxn modelId="{592F709B-0D71-4665-94FE-FCFCC1F99F37}" type="presOf" srcId="{48096665-F98A-4372-9642-AA104F5D458A}" destId="{B471A916-B6F4-4017-A447-E2C98CEE19B9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C2060C01-AE6C-49A2-9E7C-10136D57EE22}" srcId="{48096665-F98A-4372-9642-AA104F5D458A}" destId="{97F877CB-9B8D-43D2-81EC-7EBF25320968}" srcOrd="0" destOrd="0" parTransId="{B1A118C8-65C5-4505-9861-C15DF46DDE40}" sibTransId="{85A9A230-CB7F-4D0E-AEAE-CC533D1E4637}"/>
    <dgm:cxn modelId="{45E7555C-A21A-4EDC-9BCD-7FDE66998A88}" type="presOf" srcId="{4B4A2A45-FFA7-47F5-A99D-A2DFD7698107}" destId="{9A05939C-6B40-4C32-897A-4A6DC3E71E5B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40D3676A-F1A5-4427-A548-CBF9A5223C2B}" type="presParOf" srcId="{EFEB1020-9C17-48DC-BBE0-54FA743F9F75}" destId="{98695426-23ED-40C0-90A1-2BB445DEBC64}" srcOrd="0" destOrd="0" presId="urn:diagrams.loki3.com/BracketList"/>
    <dgm:cxn modelId="{B99D9979-491A-40BC-A44D-704510C66282}" type="presParOf" srcId="{98695426-23ED-40C0-90A1-2BB445DEBC64}" destId="{C6144CDB-22C1-4337-9F95-C3A522A707D1}" srcOrd="0" destOrd="0" presId="urn:diagrams.loki3.com/BracketList"/>
    <dgm:cxn modelId="{3F038A8C-54CA-4C12-A4D5-3697C0B0FBA8}" type="presParOf" srcId="{98695426-23ED-40C0-90A1-2BB445DEBC64}" destId="{02385D1D-92EB-445D-B736-940004751C79}" srcOrd="1" destOrd="0" presId="urn:diagrams.loki3.com/BracketList"/>
    <dgm:cxn modelId="{F23B245D-83AC-4E44-9437-D8C1D4427331}" type="presParOf" srcId="{98695426-23ED-40C0-90A1-2BB445DEBC64}" destId="{99D36636-E395-439F-A79A-29C0BFB6F7E4}" srcOrd="2" destOrd="0" presId="urn:diagrams.loki3.com/BracketList"/>
    <dgm:cxn modelId="{8BB22B44-3292-44A1-98F4-F5A8176417B5}" type="presParOf" srcId="{98695426-23ED-40C0-90A1-2BB445DEBC64}" destId="{7BB6658A-32E0-42C7-B82A-240BF45CF27D}" srcOrd="3" destOrd="0" presId="urn:diagrams.loki3.com/BracketList"/>
    <dgm:cxn modelId="{C04665F8-7E1A-4C16-AABE-A33AF5389545}" type="presParOf" srcId="{EFEB1020-9C17-48DC-BBE0-54FA743F9F75}" destId="{5B3CB043-7A92-47E9-A4C4-39EC715F2552}" srcOrd="1" destOrd="0" presId="urn:diagrams.loki3.com/BracketList"/>
    <dgm:cxn modelId="{E8028D0D-089D-42C5-B5EB-64B3BC2137A7}" type="presParOf" srcId="{EFEB1020-9C17-48DC-BBE0-54FA743F9F75}" destId="{D9DF5E9A-39D4-44B7-A326-58B07A05D91E}" srcOrd="2" destOrd="0" presId="urn:diagrams.loki3.com/BracketList"/>
    <dgm:cxn modelId="{8E15159D-3AB1-440E-8894-59BE2B56B134}" type="presParOf" srcId="{D9DF5E9A-39D4-44B7-A326-58B07A05D91E}" destId="{F40D94EA-52E0-4740-A924-EAF350BDF213}" srcOrd="0" destOrd="0" presId="urn:diagrams.loki3.com/BracketList"/>
    <dgm:cxn modelId="{2C9CC56C-A542-4653-888C-37B18F18AC1C}" type="presParOf" srcId="{D9DF5E9A-39D4-44B7-A326-58B07A05D91E}" destId="{0E930D30-96BC-4D43-B65A-EE88C46DBE48}" srcOrd="1" destOrd="0" presId="urn:diagrams.loki3.com/BracketList"/>
    <dgm:cxn modelId="{C4F76B05-4424-487A-8D78-1F339773380F}" type="presParOf" srcId="{D9DF5E9A-39D4-44B7-A326-58B07A05D91E}" destId="{5831BF15-ED1F-4BD5-857B-18B8E573D9AB}" srcOrd="2" destOrd="0" presId="urn:diagrams.loki3.com/BracketList"/>
    <dgm:cxn modelId="{9684803F-D7ED-4E86-98D4-25A7B956A53E}" type="presParOf" srcId="{D9DF5E9A-39D4-44B7-A326-58B07A05D91E}" destId="{C6BA9D27-2D60-4BA7-98A9-E18E57FDB6CB}" srcOrd="3" destOrd="0" presId="urn:diagrams.loki3.com/BracketList"/>
    <dgm:cxn modelId="{CAAAF0B7-68D1-4FE6-9F89-AF4A1B4DB582}" type="presParOf" srcId="{EFEB1020-9C17-48DC-BBE0-54FA743F9F75}" destId="{5A002753-9FCA-4DC5-B8A6-1F7632BDDE58}" srcOrd="3" destOrd="0" presId="urn:diagrams.loki3.com/BracketList"/>
    <dgm:cxn modelId="{E925D2BD-B112-4BAD-B36C-8E73DF494DB0}" type="presParOf" srcId="{EFEB1020-9C17-48DC-BBE0-54FA743F9F75}" destId="{9709DCCB-B8A8-47BC-A303-F9EC41DA889E}" srcOrd="4" destOrd="0" presId="urn:diagrams.loki3.com/BracketList"/>
    <dgm:cxn modelId="{DB8B94F4-2A60-4DB1-8236-F85C9F7015D4}" type="presParOf" srcId="{9709DCCB-B8A8-47BC-A303-F9EC41DA889E}" destId="{CCB8139E-CA19-491D-9FCD-6BF28923C725}" srcOrd="0" destOrd="0" presId="urn:diagrams.loki3.com/BracketList"/>
    <dgm:cxn modelId="{2B8D4E56-DF9C-4ECA-BBB6-3862D049AD70}" type="presParOf" srcId="{9709DCCB-B8A8-47BC-A303-F9EC41DA889E}" destId="{14D1633C-A097-4A5A-8269-B04E98857E56}" srcOrd="1" destOrd="0" presId="urn:diagrams.loki3.com/BracketList"/>
    <dgm:cxn modelId="{91A77F78-8116-4035-A3EB-EC68BEA24561}" type="presParOf" srcId="{9709DCCB-B8A8-47BC-A303-F9EC41DA889E}" destId="{82B38D6F-2AA7-4339-A71D-28AA55699178}" srcOrd="2" destOrd="0" presId="urn:diagrams.loki3.com/BracketList"/>
    <dgm:cxn modelId="{DA9B824D-FE3E-4889-9FF3-049627BDF64A}" type="presParOf" srcId="{9709DCCB-B8A8-47BC-A303-F9EC41DA889E}" destId="{FFFD7BD8-195B-4FA4-9414-4F4C582F5570}" srcOrd="3" destOrd="0" presId="urn:diagrams.loki3.com/BracketList"/>
    <dgm:cxn modelId="{56B9371C-497F-4A89-B756-5F7C42096761}" type="presParOf" srcId="{EFEB1020-9C17-48DC-BBE0-54FA743F9F75}" destId="{D3A122A3-FC4C-4845-B4FF-0E74CF3D50D3}" srcOrd="5" destOrd="0" presId="urn:diagrams.loki3.com/BracketList"/>
    <dgm:cxn modelId="{B403F54A-3FF2-4890-8A79-6EFCF82C7650}" type="presParOf" srcId="{EFEB1020-9C17-48DC-BBE0-54FA743F9F75}" destId="{CCB5FDA4-BEC8-4CA1-835A-2A3BEEBEC456}" srcOrd="6" destOrd="0" presId="urn:diagrams.loki3.com/BracketList"/>
    <dgm:cxn modelId="{4B44A869-3D6A-4E84-BD16-259932531854}" type="presParOf" srcId="{CCB5FDA4-BEC8-4CA1-835A-2A3BEEBEC456}" destId="{9312B733-3AEB-49F6-8245-08553BA2949B}" srcOrd="0" destOrd="0" presId="urn:diagrams.loki3.com/BracketList"/>
    <dgm:cxn modelId="{B70F3F88-00DB-494C-A8A9-B6FAF5F0FB5B}" type="presParOf" srcId="{CCB5FDA4-BEC8-4CA1-835A-2A3BEEBEC456}" destId="{435AB433-2559-485A-A03D-C32F36288071}" srcOrd="1" destOrd="0" presId="urn:diagrams.loki3.com/BracketList"/>
    <dgm:cxn modelId="{25C710FC-34AF-44EF-A59D-3394CA60D85F}" type="presParOf" srcId="{CCB5FDA4-BEC8-4CA1-835A-2A3BEEBEC456}" destId="{C13B9160-72D5-46E0-A1C0-91E8634DFAE2}" srcOrd="2" destOrd="0" presId="urn:diagrams.loki3.com/BracketList"/>
    <dgm:cxn modelId="{4F515378-8FCB-4200-A427-287CBD23E029}" type="presParOf" srcId="{CCB5FDA4-BEC8-4CA1-835A-2A3BEEBEC456}" destId="{9893D59A-7FEC-486D-89C4-D28135F6121C}" srcOrd="3" destOrd="0" presId="urn:diagrams.loki3.com/BracketList"/>
    <dgm:cxn modelId="{EF807BA3-80CB-4F2A-A0DB-CEBE4DF6D9AF}" type="presParOf" srcId="{EFEB1020-9C17-48DC-BBE0-54FA743F9F75}" destId="{A421D242-ABBF-45EB-97FD-83930430328F}" srcOrd="7" destOrd="0" presId="urn:diagrams.loki3.com/BracketList"/>
    <dgm:cxn modelId="{18CD0900-03D4-4FC5-947C-D63509C4CD0B}" type="presParOf" srcId="{EFEB1020-9C17-48DC-BBE0-54FA743F9F75}" destId="{F0DED400-B200-4EA2-AB34-CCFF58E07A6E}" srcOrd="8" destOrd="0" presId="urn:diagrams.loki3.com/BracketList"/>
    <dgm:cxn modelId="{9B164F5B-734B-4F1A-B5FC-825850C19B16}" type="presParOf" srcId="{F0DED400-B200-4EA2-AB34-CCFF58E07A6E}" destId="{EFAACCF6-3A6A-4536-89B0-F0A7C44F6BE1}" srcOrd="0" destOrd="0" presId="urn:diagrams.loki3.com/BracketList"/>
    <dgm:cxn modelId="{3FF0B257-0F12-4315-B902-EFA379523963}" type="presParOf" srcId="{F0DED400-B200-4EA2-AB34-CCFF58E07A6E}" destId="{6497CA82-45EE-4BD1-AEB4-CC3961FBFB74}" srcOrd="1" destOrd="0" presId="urn:diagrams.loki3.com/BracketList"/>
    <dgm:cxn modelId="{DF592281-E118-4B69-9CCF-70AF651B01A6}" type="presParOf" srcId="{F0DED400-B200-4EA2-AB34-CCFF58E07A6E}" destId="{CD7548DD-1E84-4DA7-B1D0-28F3E4EBFF82}" srcOrd="2" destOrd="0" presId="urn:diagrams.loki3.com/BracketList"/>
    <dgm:cxn modelId="{9F1E4FB8-5C35-47B7-97D1-1B3FE4D187FF}" type="presParOf" srcId="{F0DED400-B200-4EA2-AB34-CCFF58E07A6E}" destId="{9A05939C-6B40-4C32-897A-4A6DC3E71E5B}" srcOrd="3" destOrd="0" presId="urn:diagrams.loki3.com/BracketList"/>
    <dgm:cxn modelId="{EFBC8BF5-74D5-4BA5-8595-FB4D4195FE8A}" type="presParOf" srcId="{EFEB1020-9C17-48DC-BBE0-54FA743F9F75}" destId="{569EA799-9807-4770-B698-79D3EF79120B}" srcOrd="9" destOrd="0" presId="urn:diagrams.loki3.com/BracketList"/>
    <dgm:cxn modelId="{ECBEAB31-02B3-4BB7-9F23-86A443F5C1B5}" type="presParOf" srcId="{EFEB1020-9C17-48DC-BBE0-54FA743F9F75}" destId="{2B991069-479A-498A-AF83-5B33CD9F12C6}" srcOrd="10" destOrd="0" presId="urn:diagrams.loki3.com/BracketList"/>
    <dgm:cxn modelId="{F47DB912-6496-476C-B68A-9036EE976258}" type="presParOf" srcId="{2B991069-479A-498A-AF83-5B33CD9F12C6}" destId="{939B76D1-BB33-4E50-9ECD-839FB5787B95}" srcOrd="0" destOrd="0" presId="urn:diagrams.loki3.com/BracketList"/>
    <dgm:cxn modelId="{33A80CE5-6C7B-432F-89DE-1673D3716C5B}" type="presParOf" srcId="{2B991069-479A-498A-AF83-5B33CD9F12C6}" destId="{7845F59F-6101-48DE-ABCC-EC5351843F5B}" srcOrd="1" destOrd="0" presId="urn:diagrams.loki3.com/BracketList"/>
    <dgm:cxn modelId="{340A5576-FFD2-4D94-9DCC-AD3F8BF21F1F}" type="presParOf" srcId="{2B991069-479A-498A-AF83-5B33CD9F12C6}" destId="{8DC06B04-AA78-4007-96F1-AC66800E204E}" srcOrd="2" destOrd="0" presId="urn:diagrams.loki3.com/BracketList"/>
    <dgm:cxn modelId="{E662D7B8-D92F-48DE-93D1-CA78B80A4A54}" type="presParOf" srcId="{2B991069-479A-498A-AF83-5B33CD9F12C6}" destId="{B43D6F8D-5103-4DCA-8971-053A6B7A987B}" srcOrd="3" destOrd="0" presId="urn:diagrams.loki3.com/BracketList"/>
    <dgm:cxn modelId="{D6B0531F-365B-4DBA-B947-AE065D85AEE0}" type="presParOf" srcId="{EFEB1020-9C17-48DC-BBE0-54FA743F9F75}" destId="{1DEFA11E-9373-40F9-A3AA-EE96EB176FFC}" srcOrd="11" destOrd="0" presId="urn:diagrams.loki3.com/BracketList"/>
    <dgm:cxn modelId="{6A4A9BA4-9871-4F5E-9DDA-A3EA479D8058}" type="presParOf" srcId="{EFEB1020-9C17-48DC-BBE0-54FA743F9F75}" destId="{4B12A308-E2AF-4F45-882B-691EF4FA1B43}" srcOrd="12" destOrd="0" presId="urn:diagrams.loki3.com/BracketList"/>
    <dgm:cxn modelId="{E1A2927A-57E3-4A4D-8857-71EA65BD5629}" type="presParOf" srcId="{4B12A308-E2AF-4F45-882B-691EF4FA1B43}" destId="{B471A916-B6F4-4017-A447-E2C98CEE19B9}" srcOrd="0" destOrd="0" presId="urn:diagrams.loki3.com/BracketList"/>
    <dgm:cxn modelId="{D396386B-6B0B-4561-8BBA-EF1C8A340ED1}" type="presParOf" srcId="{4B12A308-E2AF-4F45-882B-691EF4FA1B43}" destId="{7F976215-9D17-4223-A92A-D3302071B429}" srcOrd="1" destOrd="0" presId="urn:diagrams.loki3.com/BracketList"/>
    <dgm:cxn modelId="{68FE48FE-55C0-4E0F-8B79-55FD1458A9FD}" type="presParOf" srcId="{4B12A308-E2AF-4F45-882B-691EF4FA1B43}" destId="{C984C73F-7C05-410A-B91E-AD111AE0E45B}" srcOrd="2" destOrd="0" presId="urn:diagrams.loki3.com/BracketList"/>
    <dgm:cxn modelId="{BCC5A2FD-E23F-4AC2-BB0E-4219C8657D7A}" type="presParOf" srcId="{4B12A308-E2AF-4F45-882B-691EF4FA1B43}" destId="{260E7D26-6540-4407-AA35-D081FC05F135}" srcOrd="3" destOrd="0" presId="urn:diagrams.loki3.com/BracketList"/>
    <dgm:cxn modelId="{16FFA469-870A-4453-9471-39CB84B588A1}" type="presParOf" srcId="{EFEB1020-9C17-48DC-BBE0-54FA743F9F75}" destId="{87942DC7-D611-481D-85C3-17E9EE928CC9}" srcOrd="13" destOrd="0" presId="urn:diagrams.loki3.com/BracketList"/>
    <dgm:cxn modelId="{7851F925-1252-4F3F-9162-4F3C79B75204}" type="presParOf" srcId="{EFEB1020-9C17-48DC-BBE0-54FA743F9F75}" destId="{5A582BDF-EB51-42B9-AFE8-1D18A89089BC}" srcOrd="14" destOrd="0" presId="urn:diagrams.loki3.com/BracketList"/>
    <dgm:cxn modelId="{63973306-74A2-49F1-8557-CD8022048B52}" type="presParOf" srcId="{5A582BDF-EB51-42B9-AFE8-1D18A89089BC}" destId="{320B77C6-F8A0-4CEB-8B55-79E4A1BAF9E9}" srcOrd="0" destOrd="0" presId="urn:diagrams.loki3.com/BracketList"/>
    <dgm:cxn modelId="{5C543EC2-339F-4E2B-91F1-21CC0AEA8FBB}" type="presParOf" srcId="{5A582BDF-EB51-42B9-AFE8-1D18A89089BC}" destId="{803A06C6-F698-48F4-A91D-0B2B17EECBA4}" srcOrd="1" destOrd="0" presId="urn:diagrams.loki3.com/BracketList"/>
    <dgm:cxn modelId="{350ED6CB-0BC1-4E42-B741-79C387E42590}" type="presParOf" srcId="{5A582BDF-EB51-42B9-AFE8-1D18A89089BC}" destId="{4A43BD3F-83F2-4A36-B8AE-CC5DC27FAC9E}" srcOrd="2" destOrd="0" presId="urn:diagrams.loki3.com/BracketList"/>
    <dgm:cxn modelId="{4B15C173-7E00-4171-BEAF-F9D7620EBE36}" type="presParOf" srcId="{5A582BDF-EB51-42B9-AFE8-1D18A89089BC}" destId="{E8E0050D-5592-4FFB-BC24-07DF887B3DF2}" srcOrd="3" destOrd="0" presId="urn:diagrams.loki3.com/BracketList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BE2A8E-285E-4C69-9BFF-CE48B252AA50}" type="doc">
      <dgm:prSet loTypeId="urn:microsoft.com/office/officeart/2005/8/layout/radial5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ED1A3B2-A381-4201-823D-E4B4F944886D}">
      <dgm:prSet phldrT="[Text]"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Укупни расходи и издаци </a:t>
          </a:r>
          <a:r>
            <a:rPr lang="sr-Cyrl-RS" b="1" dirty="0" smtClean="0">
              <a:solidFill>
                <a:schemeClr val="tx1"/>
              </a:solidFill>
            </a:rPr>
            <a:t>988.200.</a:t>
          </a:r>
          <a:r>
            <a:rPr lang="sr-Latn-RS" b="1" dirty="0" smtClean="0">
              <a:solidFill>
                <a:schemeClr val="tx1"/>
              </a:solidFill>
            </a:rPr>
            <a:t>000</a:t>
          </a:r>
          <a:endParaRPr lang="en-US" b="1" dirty="0">
            <a:solidFill>
              <a:schemeClr val="tx1"/>
            </a:solidFill>
          </a:endParaRPr>
        </a:p>
      </dgm:t>
    </dgm:pt>
    <dgm:pt modelId="{73ADFC91-EAB5-4621-8C76-D207DF7E46EB}" type="parTrans" cxnId="{28F1F12C-F4AD-4E97-81E8-8618F0209646}">
      <dgm:prSet/>
      <dgm:spPr/>
      <dgm:t>
        <a:bodyPr/>
        <a:lstStyle/>
        <a:p>
          <a:endParaRPr lang="en-US"/>
        </a:p>
      </dgm:t>
    </dgm:pt>
    <dgm:pt modelId="{BBBE51B8-3D99-4D37-A53E-85F69FB1F8D4}" type="sibTrans" cxnId="{28F1F12C-F4AD-4E97-81E8-8618F0209646}">
      <dgm:prSet/>
      <dgm:spPr/>
      <dgm:t>
        <a:bodyPr/>
        <a:lstStyle/>
        <a:p>
          <a:endParaRPr lang="en-US"/>
        </a:p>
      </dgm:t>
    </dgm:pt>
    <dgm:pt modelId="{A7091EAC-498C-4E8C-B46B-331B042A0C75}">
      <dgm:prSet phldrT="[Text]"/>
      <dgm:spPr/>
      <dgm:t>
        <a:bodyPr/>
        <a:lstStyle/>
        <a:p>
          <a:r>
            <a:rPr lang="ru-RU" dirty="0">
              <a:solidFill>
                <a:schemeClr val="bg1"/>
              </a:solidFill>
            </a:rPr>
            <a:t>Коришћење роба и услуга 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sr-Cyrl-RS" b="1" dirty="0" smtClean="0">
              <a:solidFill>
                <a:schemeClr val="tx1"/>
              </a:solidFill>
            </a:rPr>
            <a:t>340</a:t>
          </a:r>
          <a:r>
            <a:rPr lang="sr-Latn-RS" b="1" dirty="0" smtClean="0">
              <a:solidFill>
                <a:schemeClr val="tx1"/>
              </a:solidFill>
            </a:rPr>
            <a:t>.</a:t>
          </a:r>
          <a:r>
            <a:rPr lang="sr-Cyrl-RS" b="1" dirty="0" smtClean="0">
              <a:solidFill>
                <a:schemeClr val="tx1"/>
              </a:solidFill>
            </a:rPr>
            <a:t>617.550 </a:t>
          </a:r>
          <a:r>
            <a:rPr lang="ru-RU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5263AC43-AEF9-405C-B9BD-C1E77733E429}" type="parTrans" cxnId="{AE26F329-897E-412E-A92A-D95A8804158B}">
      <dgm:prSet/>
      <dgm:spPr/>
      <dgm:t>
        <a:bodyPr/>
        <a:lstStyle/>
        <a:p>
          <a:endParaRPr lang="en-US"/>
        </a:p>
      </dgm:t>
    </dgm:pt>
    <dgm:pt modelId="{686A1A37-AC61-4EC6-8398-59788F898E91}" type="sibTrans" cxnId="{AE26F329-897E-412E-A92A-D95A8804158B}">
      <dgm:prSet/>
      <dgm:spPr/>
      <dgm:t>
        <a:bodyPr/>
        <a:lstStyle/>
        <a:p>
          <a:endParaRPr lang="en-US"/>
        </a:p>
      </dgm:t>
    </dgm:pt>
    <dgm:pt modelId="{7D1C9009-9B60-4C15-8E3B-F949FAB90776}">
      <dgm:prSet phldrT="[Text]" phldr="1"/>
      <dgm:spPr/>
      <dgm:t>
        <a:bodyPr/>
        <a:lstStyle/>
        <a:p>
          <a:endParaRPr lang="en-US" dirty="0"/>
        </a:p>
      </dgm:t>
    </dgm:pt>
    <dgm:pt modelId="{E75197AC-E7B0-4C26-9D1F-47E47BE7CCEF}" type="parTrans" cxnId="{4E6E6427-5348-4ECF-99CC-46CA5F3BDA5F}">
      <dgm:prSet/>
      <dgm:spPr/>
      <dgm:t>
        <a:bodyPr/>
        <a:lstStyle/>
        <a:p>
          <a:endParaRPr lang="en-US"/>
        </a:p>
      </dgm:t>
    </dgm:pt>
    <dgm:pt modelId="{9D56A871-CE7A-4922-AAF9-9D95A29D1039}" type="sibTrans" cxnId="{4E6E6427-5348-4ECF-99CC-46CA5F3BDA5F}">
      <dgm:prSet/>
      <dgm:spPr/>
      <dgm:t>
        <a:bodyPr/>
        <a:lstStyle/>
        <a:p>
          <a:endParaRPr lang="en-US"/>
        </a:p>
      </dgm:t>
    </dgm:pt>
    <dgm:pt modelId="{BEBB7508-5593-4665-86D9-67DC9EEDFE00}">
      <dgm:prSet phldrT="[Text]" phldr="1"/>
      <dgm:spPr/>
      <dgm:t>
        <a:bodyPr/>
        <a:lstStyle/>
        <a:p>
          <a:endParaRPr lang="en-US"/>
        </a:p>
      </dgm:t>
    </dgm:pt>
    <dgm:pt modelId="{C01D930E-241E-4B8F-9FFE-A12F23D4AE61}" type="parTrans" cxnId="{8AD44159-442C-4DEC-ACDC-2060DD6FE511}">
      <dgm:prSet/>
      <dgm:spPr/>
      <dgm:t>
        <a:bodyPr/>
        <a:lstStyle/>
        <a:p>
          <a:endParaRPr lang="en-US"/>
        </a:p>
      </dgm:t>
    </dgm:pt>
    <dgm:pt modelId="{8C2D30BC-9728-4727-AC9C-7DD1886B66DA}" type="sibTrans" cxnId="{8AD44159-442C-4DEC-ACDC-2060DD6FE511}">
      <dgm:prSet/>
      <dgm:spPr/>
      <dgm:t>
        <a:bodyPr/>
        <a:lstStyle/>
        <a:p>
          <a:endParaRPr lang="en-US"/>
        </a:p>
      </dgm:t>
    </dgm:pt>
    <dgm:pt modelId="{DC185536-47EC-480B-B419-24BC666B206E}">
      <dgm:prSet phldrT="[Text]" phldr="1"/>
      <dgm:spPr/>
      <dgm:t>
        <a:bodyPr/>
        <a:lstStyle/>
        <a:p>
          <a:endParaRPr lang="en-US"/>
        </a:p>
      </dgm:t>
    </dgm:pt>
    <dgm:pt modelId="{43B3845C-4A8E-4186-AC01-CB23C9CE3CE4}" type="parTrans" cxnId="{D6D3D766-AAF1-452B-B7A5-DE64D7EFBDAC}">
      <dgm:prSet/>
      <dgm:spPr/>
      <dgm:t>
        <a:bodyPr/>
        <a:lstStyle/>
        <a:p>
          <a:endParaRPr lang="en-US"/>
        </a:p>
      </dgm:t>
    </dgm:pt>
    <dgm:pt modelId="{FF327DB0-0FCC-45EC-A004-6349AB5E0A19}" type="sibTrans" cxnId="{D6D3D766-AAF1-452B-B7A5-DE64D7EFBDAC}">
      <dgm:prSet/>
      <dgm:spPr/>
      <dgm:t>
        <a:bodyPr/>
        <a:lstStyle/>
        <a:p>
          <a:endParaRPr lang="en-US"/>
        </a:p>
      </dgm:t>
    </dgm:pt>
    <dgm:pt modelId="{343B6168-99DB-4C0C-9BE7-E54D7B80C5AD}">
      <dgm:prSet phldrT="[Text]" phldr="1"/>
      <dgm:spPr/>
      <dgm:t>
        <a:bodyPr/>
        <a:lstStyle/>
        <a:p>
          <a:endParaRPr lang="en-US"/>
        </a:p>
      </dgm:t>
    </dgm:pt>
    <dgm:pt modelId="{6F98FC42-2370-4FD0-A627-0708511F7F32}" type="parTrans" cxnId="{3DFE3AE5-6DA5-4440-A66F-1437FD4DC5D4}">
      <dgm:prSet/>
      <dgm:spPr/>
      <dgm:t>
        <a:bodyPr/>
        <a:lstStyle/>
        <a:p>
          <a:endParaRPr lang="en-US"/>
        </a:p>
      </dgm:t>
    </dgm:pt>
    <dgm:pt modelId="{95FBDDB6-4174-4619-B543-81DEF6B7716A}" type="sibTrans" cxnId="{3DFE3AE5-6DA5-4440-A66F-1437FD4DC5D4}">
      <dgm:prSet/>
      <dgm:spPr/>
      <dgm:t>
        <a:bodyPr/>
        <a:lstStyle/>
        <a:p>
          <a:endParaRPr lang="en-US"/>
        </a:p>
      </dgm:t>
    </dgm:pt>
    <dgm:pt modelId="{AC73436A-3EE6-4AB1-8B81-F0B7414514C2}">
      <dgm:prSet phldrT="[Text]" phldr="1"/>
      <dgm:spPr/>
      <dgm:t>
        <a:bodyPr/>
        <a:lstStyle/>
        <a:p>
          <a:endParaRPr lang="en-US"/>
        </a:p>
      </dgm:t>
    </dgm:pt>
    <dgm:pt modelId="{67F09836-65ED-439A-8E55-BF0FF6A12BA6}" type="parTrans" cxnId="{667A6532-F93A-4FD0-BD4D-A1165020F36F}">
      <dgm:prSet/>
      <dgm:spPr/>
      <dgm:t>
        <a:bodyPr/>
        <a:lstStyle/>
        <a:p>
          <a:endParaRPr lang="en-US"/>
        </a:p>
      </dgm:t>
    </dgm:pt>
    <dgm:pt modelId="{6C19F97B-9D99-4777-817C-1695A372D4F1}" type="sibTrans" cxnId="{667A6532-F93A-4FD0-BD4D-A1165020F36F}">
      <dgm:prSet/>
      <dgm:spPr/>
      <dgm:t>
        <a:bodyPr/>
        <a:lstStyle/>
        <a:p>
          <a:endParaRPr lang="en-US"/>
        </a:p>
      </dgm:t>
    </dgm:pt>
    <dgm:pt modelId="{352A865C-AD96-4AB1-8A5C-397B7A7D9B07}">
      <dgm:prSet phldrT="[Text]" phldr="1"/>
      <dgm:spPr/>
      <dgm:t>
        <a:bodyPr/>
        <a:lstStyle/>
        <a:p>
          <a:endParaRPr lang="en-US"/>
        </a:p>
      </dgm:t>
    </dgm:pt>
    <dgm:pt modelId="{7EC1ADA9-9F6E-4AFC-AE86-4831D523AA38}" type="parTrans" cxnId="{464AEB83-A961-4BF3-980D-8DBCF9264695}">
      <dgm:prSet/>
      <dgm:spPr/>
      <dgm:t>
        <a:bodyPr/>
        <a:lstStyle/>
        <a:p>
          <a:endParaRPr lang="en-US"/>
        </a:p>
      </dgm:t>
    </dgm:pt>
    <dgm:pt modelId="{7473CF13-22F0-41AF-BD4E-305659448BE2}" type="sibTrans" cxnId="{464AEB83-A961-4BF3-980D-8DBCF9264695}">
      <dgm:prSet/>
      <dgm:spPr/>
      <dgm:t>
        <a:bodyPr/>
        <a:lstStyle/>
        <a:p>
          <a:endParaRPr lang="en-US"/>
        </a:p>
      </dgm:t>
    </dgm:pt>
    <dgm:pt modelId="{9C6F0069-43DC-402D-BD84-1006528FCE0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Субвенције </a:t>
          </a:r>
          <a:r>
            <a:rPr lang="sr-Cyrl-RS" b="1" dirty="0" smtClean="0">
              <a:solidFill>
                <a:schemeClr val="tx1"/>
              </a:solidFill>
            </a:rPr>
            <a:t>26.600.000</a:t>
          </a:r>
          <a:r>
            <a:rPr lang="sr-Cyrl-RS" dirty="0" smtClean="0">
              <a:solidFill>
                <a:schemeClr val="bg1"/>
              </a:solidFill>
            </a:rPr>
            <a:t>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44D9A023-5F81-4677-8A1D-494A76B02F4A}" type="parTrans" cxnId="{A14346A8-4918-4300-9891-20568D283921}">
      <dgm:prSet/>
      <dgm:spPr/>
      <dgm:t>
        <a:bodyPr/>
        <a:lstStyle/>
        <a:p>
          <a:endParaRPr lang="en-US"/>
        </a:p>
      </dgm:t>
    </dgm:pt>
    <dgm:pt modelId="{9FF20664-3F6F-4415-8233-D443550F6854}" type="sibTrans" cxnId="{A14346A8-4918-4300-9891-20568D283921}">
      <dgm:prSet/>
      <dgm:spPr/>
      <dgm:t>
        <a:bodyPr/>
        <a:lstStyle/>
        <a:p>
          <a:endParaRPr lang="en-US"/>
        </a:p>
      </dgm:t>
    </dgm:pt>
    <dgm:pt modelId="{91651A17-950C-49EC-8C35-2517548AE9E6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Капитални издаци </a:t>
          </a:r>
          <a:r>
            <a:rPr lang="sr-Latn-RS" b="1" dirty="0" smtClean="0">
              <a:solidFill>
                <a:schemeClr val="tx1"/>
              </a:solidFill>
            </a:rPr>
            <a:t>1</a:t>
          </a:r>
          <a:r>
            <a:rPr lang="sr-Cyrl-RS" b="1" dirty="0" smtClean="0">
              <a:solidFill>
                <a:schemeClr val="tx1"/>
              </a:solidFill>
            </a:rPr>
            <a:t>57</a:t>
          </a:r>
          <a:r>
            <a:rPr lang="sr-Latn-RS" b="1" dirty="0" smtClean="0">
              <a:solidFill>
                <a:schemeClr val="tx1"/>
              </a:solidFill>
            </a:rPr>
            <a:t>.1</a:t>
          </a:r>
          <a:r>
            <a:rPr lang="sr-Cyrl-RS" b="1" dirty="0" smtClean="0">
              <a:solidFill>
                <a:schemeClr val="tx1"/>
              </a:solidFill>
            </a:rPr>
            <a:t>75</a:t>
          </a:r>
          <a:r>
            <a:rPr lang="sr-Latn-RS" b="1" dirty="0" smtClean="0">
              <a:solidFill>
                <a:schemeClr val="tx1"/>
              </a:solidFill>
            </a:rPr>
            <a:t>.000</a:t>
          </a:r>
          <a:endParaRPr lang="en-US" b="1" dirty="0">
            <a:solidFill>
              <a:schemeClr val="tx1"/>
            </a:solidFill>
          </a:endParaRPr>
        </a:p>
      </dgm:t>
    </dgm:pt>
    <dgm:pt modelId="{842A79D3-4827-4424-A76D-539154392405}" type="parTrans" cxnId="{E14E4EEE-087E-4E8C-92C7-D48A2C2A60C4}">
      <dgm:prSet/>
      <dgm:spPr/>
      <dgm:t>
        <a:bodyPr/>
        <a:lstStyle/>
        <a:p>
          <a:endParaRPr lang="en-US"/>
        </a:p>
      </dgm:t>
    </dgm:pt>
    <dgm:pt modelId="{8962C693-DF60-43F6-9F43-7615C2E1439A}" type="sibTrans" cxnId="{E14E4EEE-087E-4E8C-92C7-D48A2C2A60C4}">
      <dgm:prSet/>
      <dgm:spPr/>
      <dgm:t>
        <a:bodyPr/>
        <a:lstStyle/>
        <a:p>
          <a:endParaRPr lang="en-US"/>
        </a:p>
      </dgm:t>
    </dgm:pt>
    <dgm:pt modelId="{3641F520-BAF8-4BA4-A826-44FA753A5F4E}">
      <dgm:prSet/>
      <dgm:spPr/>
      <dgm:t>
        <a:bodyPr/>
        <a:lstStyle/>
        <a:p>
          <a:endParaRPr lang="en-US" dirty="0"/>
        </a:p>
      </dgm:t>
    </dgm:pt>
    <dgm:pt modelId="{31D6B297-275C-4FAC-A07E-4467512471AD}" type="parTrans" cxnId="{D5A26C81-B5CA-4FF9-85ED-60967857EFA6}">
      <dgm:prSet/>
      <dgm:spPr/>
      <dgm:t>
        <a:bodyPr/>
        <a:lstStyle/>
        <a:p>
          <a:endParaRPr lang="en-US"/>
        </a:p>
      </dgm:t>
    </dgm:pt>
    <dgm:pt modelId="{53B82682-8E0C-4903-98EA-36CBB0B8A63B}" type="sibTrans" cxnId="{D5A26C81-B5CA-4FF9-85ED-60967857EFA6}">
      <dgm:prSet/>
      <dgm:spPr/>
      <dgm:t>
        <a:bodyPr/>
        <a:lstStyle/>
        <a:p>
          <a:endParaRPr lang="en-US"/>
        </a:p>
      </dgm:t>
    </dgm:pt>
    <dgm:pt modelId="{3BA9396D-1753-43D3-A703-A75A7C19204B}">
      <dgm:prSet/>
      <dgm:spPr/>
      <dgm:t>
        <a:bodyPr/>
        <a:lstStyle/>
        <a:p>
          <a:endParaRPr lang="en-US" dirty="0"/>
        </a:p>
      </dgm:t>
    </dgm:pt>
    <dgm:pt modelId="{FDC0F8DA-00AF-40CD-B616-B7AA7472101C}" type="parTrans" cxnId="{4A16358E-6F75-4AC0-B6E5-E26F15B1A750}">
      <dgm:prSet/>
      <dgm:spPr/>
      <dgm:t>
        <a:bodyPr/>
        <a:lstStyle/>
        <a:p>
          <a:endParaRPr lang="en-US"/>
        </a:p>
      </dgm:t>
    </dgm:pt>
    <dgm:pt modelId="{869210E2-CDFB-49E6-A3F9-D5A55D2018F0}" type="sibTrans" cxnId="{4A16358E-6F75-4AC0-B6E5-E26F15B1A750}">
      <dgm:prSet/>
      <dgm:spPr/>
      <dgm:t>
        <a:bodyPr/>
        <a:lstStyle/>
        <a:p>
          <a:endParaRPr lang="en-US"/>
        </a:p>
      </dgm:t>
    </dgm:pt>
    <dgm:pt modelId="{C64FD589-26EA-483C-BB5E-C8324A82EAF5}">
      <dgm:prSet/>
      <dgm:spPr/>
      <dgm:t>
        <a:bodyPr/>
        <a:lstStyle/>
        <a:p>
          <a:endParaRPr lang="en-US" dirty="0"/>
        </a:p>
      </dgm:t>
    </dgm:pt>
    <dgm:pt modelId="{1E312D33-14E1-4B2B-A210-2A735401CE1C}" type="parTrans" cxnId="{B6507D96-25C4-4121-9433-2A113978B784}">
      <dgm:prSet/>
      <dgm:spPr/>
      <dgm:t>
        <a:bodyPr/>
        <a:lstStyle/>
        <a:p>
          <a:endParaRPr lang="en-US"/>
        </a:p>
      </dgm:t>
    </dgm:pt>
    <dgm:pt modelId="{46E45D53-1277-4C97-8E3B-323B4EBF62F5}" type="sibTrans" cxnId="{B6507D96-25C4-4121-9433-2A113978B784}">
      <dgm:prSet/>
      <dgm:spPr/>
      <dgm:t>
        <a:bodyPr/>
        <a:lstStyle/>
        <a:p>
          <a:endParaRPr lang="en-US"/>
        </a:p>
      </dgm:t>
    </dgm:pt>
    <dgm:pt modelId="{4746DA87-483C-4B84-9A22-BC58F96CB23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Расходи за </a:t>
          </a:r>
          <a:r>
            <a:rPr lang="sr-Cyrl-RS" dirty="0" smtClean="0">
              <a:solidFill>
                <a:schemeClr val="bg1"/>
              </a:solidFill>
            </a:rPr>
            <a:t>запослене </a:t>
          </a:r>
          <a:r>
            <a:rPr lang="sr-Cyrl-RS" b="1" dirty="0" smtClean="0">
              <a:solidFill>
                <a:schemeClr val="tx1"/>
              </a:solidFill>
            </a:rPr>
            <a:t>226.323.431 </a:t>
          </a:r>
          <a:r>
            <a:rPr lang="sr-Cyrl-RS" b="1" dirty="0" smtClean="0">
              <a:solidFill>
                <a:schemeClr val="bg1"/>
              </a:solidFill>
            </a:rPr>
            <a:t>д</a:t>
          </a:r>
          <a:r>
            <a:rPr lang="sr-Cyrl-RS" dirty="0" smtClean="0">
              <a:solidFill>
                <a:schemeClr val="bg1"/>
              </a:solidFill>
            </a:rPr>
            <a:t>инара</a:t>
          </a:r>
          <a:endParaRPr lang="en-US" dirty="0">
            <a:solidFill>
              <a:schemeClr val="bg1"/>
            </a:solidFill>
          </a:endParaRPr>
        </a:p>
      </dgm:t>
    </dgm:pt>
    <dgm:pt modelId="{8A92D324-8EB2-4984-ADCB-62EACF9FECFF}" type="parTrans" cxnId="{0F519843-417F-4196-AE51-1E900F71077B}">
      <dgm:prSet/>
      <dgm:spPr/>
      <dgm:t>
        <a:bodyPr/>
        <a:lstStyle/>
        <a:p>
          <a:endParaRPr lang="en-US"/>
        </a:p>
      </dgm:t>
    </dgm:pt>
    <dgm:pt modelId="{DB95B0B9-5D2D-4D1A-A4F8-70F45A0E9738}" type="sibTrans" cxnId="{0F519843-417F-4196-AE51-1E900F71077B}">
      <dgm:prSet/>
      <dgm:spPr/>
      <dgm:t>
        <a:bodyPr/>
        <a:lstStyle/>
        <a:p>
          <a:endParaRPr lang="en-US"/>
        </a:p>
      </dgm:t>
    </dgm:pt>
    <dgm:pt modelId="{8329AE49-ECD5-4C13-B90F-CA83B6E6F99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Социјална помоћ </a:t>
          </a:r>
          <a:r>
            <a:rPr lang="sr-Cyrl-RS" b="1" dirty="0" smtClean="0">
              <a:solidFill>
                <a:schemeClr val="tx1"/>
              </a:solidFill>
            </a:rPr>
            <a:t>32</a:t>
          </a:r>
          <a:r>
            <a:rPr lang="sr-Latn-RS" b="1" dirty="0" smtClean="0">
              <a:solidFill>
                <a:schemeClr val="tx1"/>
              </a:solidFill>
            </a:rPr>
            <a:t>.</a:t>
          </a:r>
          <a:r>
            <a:rPr lang="sr-Cyrl-RS" b="1" dirty="0" smtClean="0">
              <a:solidFill>
                <a:schemeClr val="tx1"/>
              </a:solidFill>
            </a:rPr>
            <a:t>507</a:t>
          </a:r>
          <a:r>
            <a:rPr lang="sr-Latn-RS" b="1" dirty="0" smtClean="0">
              <a:solidFill>
                <a:schemeClr val="tx1"/>
              </a:solidFill>
            </a:rPr>
            <a:t>.000</a:t>
          </a:r>
          <a:r>
            <a:rPr lang="sr-Cyrl-RS" b="1" dirty="0" smtClean="0">
              <a:solidFill>
                <a:schemeClr val="tx1"/>
              </a:solidFill>
            </a:rPr>
            <a:t> </a:t>
          </a:r>
          <a:r>
            <a:rPr lang="sr-Cyrl-RS" b="1" dirty="0">
              <a:solidFill>
                <a:schemeClr val="bg1"/>
              </a:solidFill>
            </a:rPr>
            <a:t>д</a:t>
          </a:r>
          <a:r>
            <a:rPr lang="sr-Cyrl-RS" dirty="0">
              <a:solidFill>
                <a:schemeClr val="bg1"/>
              </a:solidFill>
            </a:rPr>
            <a:t>инара</a:t>
          </a:r>
          <a:endParaRPr lang="en-US" dirty="0">
            <a:solidFill>
              <a:schemeClr val="bg1"/>
            </a:solidFill>
          </a:endParaRPr>
        </a:p>
      </dgm:t>
    </dgm:pt>
    <dgm:pt modelId="{6A3537F1-6C7A-4D5E-9BC9-14D14BE7BA95}" type="parTrans" cxnId="{47BC94C2-46D4-453B-A292-6076A9F8EE3B}">
      <dgm:prSet/>
      <dgm:spPr/>
      <dgm:t>
        <a:bodyPr/>
        <a:lstStyle/>
        <a:p>
          <a:endParaRPr lang="en-US"/>
        </a:p>
      </dgm:t>
    </dgm:pt>
    <dgm:pt modelId="{9CB0C477-89B3-4058-B341-9FC9F0AB6BB2}" type="sibTrans" cxnId="{47BC94C2-46D4-453B-A292-6076A9F8EE3B}">
      <dgm:prSet/>
      <dgm:spPr/>
      <dgm:t>
        <a:bodyPr/>
        <a:lstStyle/>
        <a:p>
          <a:endParaRPr lang="en-US"/>
        </a:p>
      </dgm:t>
    </dgm:pt>
    <dgm:pt modelId="{3FA5C700-C8EE-4CAC-8DA0-0BA7CA952C72}">
      <dgm:prSet/>
      <dgm:spPr/>
      <dgm:t>
        <a:bodyPr/>
        <a:lstStyle/>
        <a:p>
          <a:r>
            <a:rPr lang="sr-Cyrl-RS" dirty="0" smtClean="0">
              <a:solidFill>
                <a:schemeClr val="bg1"/>
              </a:solidFill>
            </a:rPr>
            <a:t>Дотације </a:t>
          </a:r>
          <a:r>
            <a:rPr lang="sr-Cyrl-RS" dirty="0">
              <a:solidFill>
                <a:schemeClr val="bg1"/>
              </a:solidFill>
            </a:rPr>
            <a:t>и трансфери </a:t>
          </a:r>
          <a:r>
            <a:rPr lang="sr-Cyrl-RS" b="1" dirty="0" smtClean="0">
              <a:solidFill>
                <a:schemeClr val="tx1"/>
              </a:solidFill>
            </a:rPr>
            <a:t>128</a:t>
          </a:r>
          <a:r>
            <a:rPr lang="sr-Latn-RS" b="1" dirty="0" smtClean="0">
              <a:solidFill>
                <a:schemeClr val="tx1"/>
              </a:solidFill>
            </a:rPr>
            <a:t>.</a:t>
          </a:r>
          <a:r>
            <a:rPr lang="sr-Cyrl-RS" b="1" dirty="0" smtClean="0">
              <a:solidFill>
                <a:schemeClr val="tx1"/>
              </a:solidFill>
            </a:rPr>
            <a:t>948</a:t>
          </a:r>
          <a:r>
            <a:rPr lang="sr-Latn-RS" b="1" dirty="0" smtClean="0">
              <a:solidFill>
                <a:schemeClr val="tx1"/>
              </a:solidFill>
            </a:rPr>
            <a:t>.</a:t>
          </a:r>
          <a:r>
            <a:rPr lang="sr-Cyrl-RS" b="1" dirty="0" smtClean="0">
              <a:solidFill>
                <a:schemeClr val="tx1"/>
              </a:solidFill>
            </a:rPr>
            <a:t>174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6970CC38-AACF-4350-BF4D-BD796B05B1FA}" type="parTrans" cxnId="{3BA8FFD8-B6F3-4518-99B6-8F25F307CF52}">
      <dgm:prSet/>
      <dgm:spPr/>
      <dgm:t>
        <a:bodyPr/>
        <a:lstStyle/>
        <a:p>
          <a:endParaRPr lang="en-US"/>
        </a:p>
      </dgm:t>
    </dgm:pt>
    <dgm:pt modelId="{61B610E5-4DC8-4394-A22C-5BBE6CDEE232}" type="sibTrans" cxnId="{3BA8FFD8-B6F3-4518-99B6-8F25F307CF52}">
      <dgm:prSet/>
      <dgm:spPr/>
      <dgm:t>
        <a:bodyPr/>
        <a:lstStyle/>
        <a:p>
          <a:endParaRPr lang="en-US"/>
        </a:p>
      </dgm:t>
    </dgm:pt>
    <dgm:pt modelId="{ED01A515-5448-4A3E-A2EC-575448D0F5A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Остали расходи </a:t>
          </a:r>
          <a:r>
            <a:rPr lang="sr-Cyrl-RS" dirty="0" smtClean="0">
              <a:solidFill>
                <a:schemeClr val="bg1"/>
              </a:solidFill>
            </a:rPr>
            <a:t> </a:t>
          </a:r>
          <a:r>
            <a:rPr lang="sr-Cyrl-RS" b="1" dirty="0" smtClean="0">
              <a:solidFill>
                <a:schemeClr val="tx1"/>
              </a:solidFill>
            </a:rPr>
            <a:t>63</a:t>
          </a:r>
          <a:r>
            <a:rPr lang="sr-Latn-RS" b="1" dirty="0" smtClean="0">
              <a:solidFill>
                <a:schemeClr val="tx1"/>
              </a:solidFill>
            </a:rPr>
            <a:t>.</a:t>
          </a:r>
          <a:r>
            <a:rPr lang="sr-Cyrl-RS" b="1" dirty="0" smtClean="0">
              <a:solidFill>
                <a:schemeClr val="tx1"/>
              </a:solidFill>
            </a:rPr>
            <a:t>038</a:t>
          </a:r>
          <a:r>
            <a:rPr lang="sr-Latn-RS" b="1" dirty="0" smtClean="0">
              <a:solidFill>
                <a:schemeClr val="tx1"/>
              </a:solidFill>
            </a:rPr>
            <a:t>.</a:t>
          </a:r>
          <a:r>
            <a:rPr lang="sr-Cyrl-RS" b="1" dirty="0" smtClean="0">
              <a:solidFill>
                <a:schemeClr val="tx1"/>
              </a:solidFill>
            </a:rPr>
            <a:t>576 </a:t>
          </a:r>
          <a:r>
            <a:rPr lang="sr-Cyrl-RS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3C8BC949-583D-42C4-9E18-497A2FA6C1D3}" type="parTrans" cxnId="{30638209-A4D1-4BFE-943D-C66C72DB50AF}">
      <dgm:prSet/>
      <dgm:spPr/>
      <dgm:t>
        <a:bodyPr/>
        <a:lstStyle/>
        <a:p>
          <a:endParaRPr lang="en-US"/>
        </a:p>
      </dgm:t>
    </dgm:pt>
    <dgm:pt modelId="{B658162B-CA61-458F-8F17-E18D499D4DE8}" type="sibTrans" cxnId="{30638209-A4D1-4BFE-943D-C66C72DB50AF}">
      <dgm:prSet/>
      <dgm:spPr/>
      <dgm:t>
        <a:bodyPr/>
        <a:lstStyle/>
        <a:p>
          <a:endParaRPr lang="en-US"/>
        </a:p>
      </dgm:t>
    </dgm:pt>
    <dgm:pt modelId="{AE26BF5A-34A6-4192-8BEA-D9ECFB94164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резерве </a:t>
          </a:r>
          <a:r>
            <a:rPr lang="sr-Cyrl-RS" b="1" dirty="0" smtClean="0">
              <a:solidFill>
                <a:schemeClr val="tx1"/>
              </a:solidFill>
            </a:rPr>
            <a:t>12.990.269 динара</a:t>
          </a:r>
          <a:endParaRPr lang="en-US" b="1" dirty="0">
            <a:solidFill>
              <a:schemeClr val="tx1"/>
            </a:solidFill>
          </a:endParaRPr>
        </a:p>
      </dgm:t>
    </dgm:pt>
    <dgm:pt modelId="{053AEA0B-0F73-4DAC-9295-FCA55D0C5C5A}" type="parTrans" cxnId="{C2BA2E7D-A4DC-497F-82AA-B05171512E7B}">
      <dgm:prSet/>
      <dgm:spPr/>
      <dgm:t>
        <a:bodyPr/>
        <a:lstStyle/>
        <a:p>
          <a:endParaRPr lang="en-US"/>
        </a:p>
      </dgm:t>
    </dgm:pt>
    <dgm:pt modelId="{F67939D1-3ADF-4276-A6FA-0083CE5DA4FA}" type="sibTrans" cxnId="{C2BA2E7D-A4DC-497F-82AA-B05171512E7B}">
      <dgm:prSet/>
      <dgm:spPr/>
      <dgm:t>
        <a:bodyPr/>
        <a:lstStyle/>
        <a:p>
          <a:endParaRPr lang="en-US"/>
        </a:p>
      </dgm:t>
    </dgm:pt>
    <dgm:pt modelId="{1B68B2E9-7A71-4B43-9069-8B65E028ADD6}">
      <dgm:prSet/>
      <dgm:spPr/>
      <dgm:t>
        <a:bodyPr/>
        <a:lstStyle/>
        <a:p>
          <a:endParaRPr lang="en-US" dirty="0"/>
        </a:p>
      </dgm:t>
    </dgm:pt>
    <dgm:pt modelId="{48682648-3E07-457B-89F2-B1DE67FEC96B}" type="parTrans" cxnId="{90EAC7DE-3D09-4748-8E17-8BE5D9738088}">
      <dgm:prSet/>
      <dgm:spPr/>
      <dgm:t>
        <a:bodyPr/>
        <a:lstStyle/>
        <a:p>
          <a:endParaRPr lang="en-US"/>
        </a:p>
      </dgm:t>
    </dgm:pt>
    <dgm:pt modelId="{B05BAFD5-E405-4EC3-AA09-03A4B7D71D25}" type="sibTrans" cxnId="{90EAC7DE-3D09-4748-8E17-8BE5D9738088}">
      <dgm:prSet/>
      <dgm:spPr/>
      <dgm:t>
        <a:bodyPr/>
        <a:lstStyle/>
        <a:p>
          <a:endParaRPr lang="en-US"/>
        </a:p>
      </dgm:t>
    </dgm:pt>
    <dgm:pt modelId="{014803A4-0C0F-42FB-8D39-BFB94C2E8192}" type="pres">
      <dgm:prSet presAssocID="{B1BE2A8E-285E-4C69-9BFF-CE48B252AA5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AB3351B-5134-4AD3-935D-9DD66F494BFF}" type="pres">
      <dgm:prSet presAssocID="{9ED1A3B2-A381-4201-823D-E4B4F944886D}" presName="centerShape" presStyleLbl="node0" presStyleIdx="0" presStyleCnt="1"/>
      <dgm:spPr/>
      <dgm:t>
        <a:bodyPr/>
        <a:lstStyle/>
        <a:p>
          <a:endParaRPr lang="en-US"/>
        </a:p>
      </dgm:t>
    </dgm:pt>
    <dgm:pt modelId="{EA118412-FB83-436D-941D-81A9D355CF50}" type="pres">
      <dgm:prSet presAssocID="{5263AC43-AEF9-405C-B9BD-C1E77733E429}" presName="parTrans" presStyleLbl="sibTrans2D1" presStyleIdx="0" presStyleCnt="8"/>
      <dgm:spPr/>
      <dgm:t>
        <a:bodyPr/>
        <a:lstStyle/>
        <a:p>
          <a:endParaRPr lang="en-US"/>
        </a:p>
      </dgm:t>
    </dgm:pt>
    <dgm:pt modelId="{21F3076E-0F95-47C0-BF6F-065250076686}" type="pres">
      <dgm:prSet presAssocID="{5263AC43-AEF9-405C-B9BD-C1E77733E429}" presName="connectorText" presStyleLbl="sibTrans2D1" presStyleIdx="0" presStyleCnt="8"/>
      <dgm:spPr/>
      <dgm:t>
        <a:bodyPr/>
        <a:lstStyle/>
        <a:p>
          <a:endParaRPr lang="en-US"/>
        </a:p>
      </dgm:t>
    </dgm:pt>
    <dgm:pt modelId="{E6C3BD5B-2F84-4FFB-A8C0-CD9D995BEC51}" type="pres">
      <dgm:prSet presAssocID="{A7091EAC-498C-4E8C-B46B-331B042A0C75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5D4252-1C6A-4A73-9F98-8B25CF35FFB8}" type="pres">
      <dgm:prSet presAssocID="{6970CC38-AACF-4350-BF4D-BD796B05B1FA}" presName="parTrans" presStyleLbl="sibTrans2D1" presStyleIdx="1" presStyleCnt="8"/>
      <dgm:spPr/>
      <dgm:t>
        <a:bodyPr/>
        <a:lstStyle/>
        <a:p>
          <a:endParaRPr lang="en-US"/>
        </a:p>
      </dgm:t>
    </dgm:pt>
    <dgm:pt modelId="{D827875D-4ED4-41E9-B863-CE9BD6A1C5E0}" type="pres">
      <dgm:prSet presAssocID="{6970CC38-AACF-4350-BF4D-BD796B05B1FA}" presName="connectorText" presStyleLbl="sibTrans2D1" presStyleIdx="1" presStyleCnt="8"/>
      <dgm:spPr/>
      <dgm:t>
        <a:bodyPr/>
        <a:lstStyle/>
        <a:p>
          <a:endParaRPr lang="en-US"/>
        </a:p>
      </dgm:t>
    </dgm:pt>
    <dgm:pt modelId="{F133E453-23D7-4D8E-853F-E913F12CD775}" type="pres">
      <dgm:prSet presAssocID="{3FA5C700-C8EE-4CAC-8DA0-0BA7CA952C72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85C820-4E6B-4050-AF87-6144339624DD}" type="pres">
      <dgm:prSet presAssocID="{8A92D324-8EB2-4984-ADCB-62EACF9FECFF}" presName="parTrans" presStyleLbl="sibTrans2D1" presStyleIdx="2" presStyleCnt="8"/>
      <dgm:spPr/>
      <dgm:t>
        <a:bodyPr/>
        <a:lstStyle/>
        <a:p>
          <a:endParaRPr lang="en-US"/>
        </a:p>
      </dgm:t>
    </dgm:pt>
    <dgm:pt modelId="{C1AB366C-18DF-4FA6-9FEF-5E75A7F8C79D}" type="pres">
      <dgm:prSet presAssocID="{8A92D324-8EB2-4984-ADCB-62EACF9FECFF}" presName="connectorText" presStyleLbl="sibTrans2D1" presStyleIdx="2" presStyleCnt="8"/>
      <dgm:spPr/>
      <dgm:t>
        <a:bodyPr/>
        <a:lstStyle/>
        <a:p>
          <a:endParaRPr lang="en-US"/>
        </a:p>
      </dgm:t>
    </dgm:pt>
    <dgm:pt modelId="{95516282-FEEF-46E3-885D-24E1BC71E842}" type="pres">
      <dgm:prSet presAssocID="{4746DA87-483C-4B84-9A22-BC58F96CB23A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37A5AD-A148-4EDB-AF9E-D2FE0801F3C8}" type="pres">
      <dgm:prSet presAssocID="{6A3537F1-6C7A-4D5E-9BC9-14D14BE7BA95}" presName="parTrans" presStyleLbl="sibTrans2D1" presStyleIdx="3" presStyleCnt="8"/>
      <dgm:spPr/>
      <dgm:t>
        <a:bodyPr/>
        <a:lstStyle/>
        <a:p>
          <a:endParaRPr lang="en-US"/>
        </a:p>
      </dgm:t>
    </dgm:pt>
    <dgm:pt modelId="{C6AB20C9-8BB4-4E90-9AA5-492DEC1C3B04}" type="pres">
      <dgm:prSet presAssocID="{6A3537F1-6C7A-4D5E-9BC9-14D14BE7BA95}" presName="connectorText" presStyleLbl="sibTrans2D1" presStyleIdx="3" presStyleCnt="8"/>
      <dgm:spPr/>
      <dgm:t>
        <a:bodyPr/>
        <a:lstStyle/>
        <a:p>
          <a:endParaRPr lang="en-US"/>
        </a:p>
      </dgm:t>
    </dgm:pt>
    <dgm:pt modelId="{20E241AA-1139-427F-9FF3-A3485C3A67F3}" type="pres">
      <dgm:prSet presAssocID="{8329AE49-ECD5-4C13-B90F-CA83B6E6F994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BBF85E-B52B-4D6B-B544-D7921234E139}" type="pres">
      <dgm:prSet presAssocID="{44D9A023-5F81-4677-8A1D-494A76B02F4A}" presName="parTrans" presStyleLbl="sibTrans2D1" presStyleIdx="4" presStyleCnt="8"/>
      <dgm:spPr/>
      <dgm:t>
        <a:bodyPr/>
        <a:lstStyle/>
        <a:p>
          <a:endParaRPr lang="en-US"/>
        </a:p>
      </dgm:t>
    </dgm:pt>
    <dgm:pt modelId="{F44D078B-9D44-424E-9E22-7F7CAD74D150}" type="pres">
      <dgm:prSet presAssocID="{44D9A023-5F81-4677-8A1D-494A76B02F4A}" presName="connectorText" presStyleLbl="sibTrans2D1" presStyleIdx="4" presStyleCnt="8"/>
      <dgm:spPr/>
      <dgm:t>
        <a:bodyPr/>
        <a:lstStyle/>
        <a:p>
          <a:endParaRPr lang="en-US"/>
        </a:p>
      </dgm:t>
    </dgm:pt>
    <dgm:pt modelId="{BEF097A8-A73D-4228-936F-812E4D603E98}" type="pres">
      <dgm:prSet presAssocID="{9C6F0069-43DC-402D-BD84-1006528FCE04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BB5A34-700A-4CF7-95A2-D63CBBACDD13}" type="pres">
      <dgm:prSet presAssocID="{3C8BC949-583D-42C4-9E18-497A2FA6C1D3}" presName="parTrans" presStyleLbl="sibTrans2D1" presStyleIdx="5" presStyleCnt="8"/>
      <dgm:spPr/>
      <dgm:t>
        <a:bodyPr/>
        <a:lstStyle/>
        <a:p>
          <a:endParaRPr lang="en-US"/>
        </a:p>
      </dgm:t>
    </dgm:pt>
    <dgm:pt modelId="{B6D16780-0409-4F72-8FD5-E9E6D44E3836}" type="pres">
      <dgm:prSet presAssocID="{3C8BC949-583D-42C4-9E18-497A2FA6C1D3}" presName="connectorText" presStyleLbl="sibTrans2D1" presStyleIdx="5" presStyleCnt="8"/>
      <dgm:spPr/>
      <dgm:t>
        <a:bodyPr/>
        <a:lstStyle/>
        <a:p>
          <a:endParaRPr lang="en-US"/>
        </a:p>
      </dgm:t>
    </dgm:pt>
    <dgm:pt modelId="{6BDCDEC9-DAB6-4E71-B7D8-A5ED175CEBA0}" type="pres">
      <dgm:prSet presAssocID="{ED01A515-5448-4A3E-A2EC-575448D0F5AA}" presName="node" presStyleLbl="node1" presStyleIdx="5" presStyleCnt="8" custRadScaleRad="99649" custRadScaleInc="17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541756-DE38-4209-A085-7A07323B62AE}" type="pres">
      <dgm:prSet presAssocID="{053AEA0B-0F73-4DAC-9295-FCA55D0C5C5A}" presName="parTrans" presStyleLbl="sibTrans2D1" presStyleIdx="6" presStyleCnt="8"/>
      <dgm:spPr/>
      <dgm:t>
        <a:bodyPr/>
        <a:lstStyle/>
        <a:p>
          <a:endParaRPr lang="en-US"/>
        </a:p>
      </dgm:t>
    </dgm:pt>
    <dgm:pt modelId="{B758DFBC-D5B1-43C5-A67F-D272DC01CD49}" type="pres">
      <dgm:prSet presAssocID="{053AEA0B-0F73-4DAC-9295-FCA55D0C5C5A}" presName="connectorText" presStyleLbl="sibTrans2D1" presStyleIdx="6" presStyleCnt="8"/>
      <dgm:spPr/>
      <dgm:t>
        <a:bodyPr/>
        <a:lstStyle/>
        <a:p>
          <a:endParaRPr lang="en-US"/>
        </a:p>
      </dgm:t>
    </dgm:pt>
    <dgm:pt modelId="{172F1B4C-71C7-4660-A7C2-46FB902F10A8}" type="pres">
      <dgm:prSet presAssocID="{AE26BF5A-34A6-4192-8BEA-D9ECFB941642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2BF1F4-1709-4B05-ABE0-74690A74AA6C}" type="pres">
      <dgm:prSet presAssocID="{842A79D3-4827-4424-A76D-539154392405}" presName="parTrans" presStyleLbl="sibTrans2D1" presStyleIdx="7" presStyleCnt="8"/>
      <dgm:spPr/>
      <dgm:t>
        <a:bodyPr/>
        <a:lstStyle/>
        <a:p>
          <a:endParaRPr lang="en-US"/>
        </a:p>
      </dgm:t>
    </dgm:pt>
    <dgm:pt modelId="{1D471065-E454-4B11-A2F7-C3E8810FA5CC}" type="pres">
      <dgm:prSet presAssocID="{842A79D3-4827-4424-A76D-539154392405}" presName="connectorText" presStyleLbl="sibTrans2D1" presStyleIdx="7" presStyleCnt="8"/>
      <dgm:spPr/>
      <dgm:t>
        <a:bodyPr/>
        <a:lstStyle/>
        <a:p>
          <a:endParaRPr lang="en-US"/>
        </a:p>
      </dgm:t>
    </dgm:pt>
    <dgm:pt modelId="{39B8475A-B8CE-4746-B71E-25072EE52B52}" type="pres">
      <dgm:prSet presAssocID="{91651A17-950C-49EC-8C35-2517548AE9E6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3477C9B-CE7C-4626-97FF-98A078BCB219}" type="presOf" srcId="{9ED1A3B2-A381-4201-823D-E4B4F944886D}" destId="{3AB3351B-5134-4AD3-935D-9DD66F494BFF}" srcOrd="0" destOrd="0" presId="urn:microsoft.com/office/officeart/2005/8/layout/radial5"/>
    <dgm:cxn modelId="{79688F8F-32B7-4BAA-B0D8-A61F8A7B3364}" type="presOf" srcId="{6A3537F1-6C7A-4D5E-9BC9-14D14BE7BA95}" destId="{C6AB20C9-8BB4-4E90-9AA5-492DEC1C3B04}" srcOrd="1" destOrd="0" presId="urn:microsoft.com/office/officeart/2005/8/layout/radial5"/>
    <dgm:cxn modelId="{2E55F051-EC8A-4253-A258-57DDAADB22A0}" type="presOf" srcId="{A7091EAC-498C-4E8C-B46B-331B042A0C75}" destId="{E6C3BD5B-2F84-4FFB-A8C0-CD9D995BEC51}" srcOrd="0" destOrd="0" presId="urn:microsoft.com/office/officeart/2005/8/layout/radial5"/>
    <dgm:cxn modelId="{497E2429-DE7D-432F-8E8C-9D344B1DFA89}" type="presOf" srcId="{4746DA87-483C-4B84-9A22-BC58F96CB23A}" destId="{95516282-FEEF-46E3-885D-24E1BC71E842}" srcOrd="0" destOrd="0" presId="urn:microsoft.com/office/officeart/2005/8/layout/radial5"/>
    <dgm:cxn modelId="{349E1BD9-BBF6-467C-B631-2FDF0375289E}" type="presOf" srcId="{ED01A515-5448-4A3E-A2EC-575448D0F5AA}" destId="{6BDCDEC9-DAB6-4E71-B7D8-A5ED175CEBA0}" srcOrd="0" destOrd="0" presId="urn:microsoft.com/office/officeart/2005/8/layout/radial5"/>
    <dgm:cxn modelId="{8AD44159-442C-4DEC-ACDC-2060DD6FE511}" srcId="{7D1C9009-9B60-4C15-8E3B-F949FAB90776}" destId="{BEBB7508-5593-4665-86D9-67DC9EEDFE00}" srcOrd="0" destOrd="0" parTransId="{C01D930E-241E-4B8F-9FFE-A12F23D4AE61}" sibTransId="{8C2D30BC-9728-4727-AC9C-7DD1886B66DA}"/>
    <dgm:cxn modelId="{0B0CDDA5-51CD-420B-8A99-D75E64EDD2C2}" type="presOf" srcId="{91651A17-950C-49EC-8C35-2517548AE9E6}" destId="{39B8475A-B8CE-4746-B71E-25072EE52B52}" srcOrd="0" destOrd="0" presId="urn:microsoft.com/office/officeart/2005/8/layout/radial5"/>
    <dgm:cxn modelId="{F5923BAE-A3C0-408A-9DA4-74679A940C0E}" type="presOf" srcId="{6970CC38-AACF-4350-BF4D-BD796B05B1FA}" destId="{D827875D-4ED4-41E9-B863-CE9BD6A1C5E0}" srcOrd="1" destOrd="0" presId="urn:microsoft.com/office/officeart/2005/8/layout/radial5"/>
    <dgm:cxn modelId="{D5A26C81-B5CA-4FF9-85ED-60967857EFA6}" srcId="{B1BE2A8E-285E-4C69-9BFF-CE48B252AA50}" destId="{3641F520-BAF8-4BA4-A826-44FA753A5F4E}" srcOrd="4" destOrd="0" parTransId="{31D6B297-275C-4FAC-A07E-4467512471AD}" sibTransId="{53B82682-8E0C-4903-98EA-36CBB0B8A63B}"/>
    <dgm:cxn modelId="{6AF4A919-BD78-49D1-82F1-144195C4C0C3}" type="presOf" srcId="{8A92D324-8EB2-4984-ADCB-62EACF9FECFF}" destId="{C1AB366C-18DF-4FA6-9FEF-5E75A7F8C79D}" srcOrd="1" destOrd="0" presId="urn:microsoft.com/office/officeart/2005/8/layout/radial5"/>
    <dgm:cxn modelId="{3CD6A1AD-10CE-4DE6-BED5-B9D9DF52BE31}" type="presOf" srcId="{8329AE49-ECD5-4C13-B90F-CA83B6E6F994}" destId="{20E241AA-1139-427F-9FF3-A3485C3A67F3}" srcOrd="0" destOrd="0" presId="urn:microsoft.com/office/officeart/2005/8/layout/radial5"/>
    <dgm:cxn modelId="{9ABD109C-0CDD-4A1E-9CDC-BFDC0DFB92C6}" type="presOf" srcId="{842A79D3-4827-4424-A76D-539154392405}" destId="{F62BF1F4-1709-4B05-ABE0-74690A74AA6C}" srcOrd="0" destOrd="0" presId="urn:microsoft.com/office/officeart/2005/8/layout/radial5"/>
    <dgm:cxn modelId="{A043AECA-8366-4CFE-A2E9-DC2F1BA8B2A1}" type="presOf" srcId="{44D9A023-5F81-4677-8A1D-494A76B02F4A}" destId="{F44D078B-9D44-424E-9E22-7F7CAD74D150}" srcOrd="1" destOrd="0" presId="urn:microsoft.com/office/officeart/2005/8/layout/radial5"/>
    <dgm:cxn modelId="{C2BA2E7D-A4DC-497F-82AA-B05171512E7B}" srcId="{9ED1A3B2-A381-4201-823D-E4B4F944886D}" destId="{AE26BF5A-34A6-4192-8BEA-D9ECFB941642}" srcOrd="6" destOrd="0" parTransId="{053AEA0B-0F73-4DAC-9295-FCA55D0C5C5A}" sibTransId="{F67939D1-3ADF-4276-A6FA-0083CE5DA4FA}"/>
    <dgm:cxn modelId="{D6D3D766-AAF1-452B-B7A5-DE64D7EFBDAC}" srcId="{7D1C9009-9B60-4C15-8E3B-F949FAB90776}" destId="{DC185536-47EC-480B-B419-24BC666B206E}" srcOrd="1" destOrd="0" parTransId="{43B3845C-4A8E-4186-AC01-CB23C9CE3CE4}" sibTransId="{FF327DB0-0FCC-45EC-A004-6349AB5E0A19}"/>
    <dgm:cxn modelId="{30638209-A4D1-4BFE-943D-C66C72DB50AF}" srcId="{9ED1A3B2-A381-4201-823D-E4B4F944886D}" destId="{ED01A515-5448-4A3E-A2EC-575448D0F5AA}" srcOrd="5" destOrd="0" parTransId="{3C8BC949-583D-42C4-9E18-497A2FA6C1D3}" sibTransId="{B658162B-CA61-458F-8F17-E18D499D4DE8}"/>
    <dgm:cxn modelId="{B6507D96-25C4-4121-9433-2A113978B784}" srcId="{B1BE2A8E-285E-4C69-9BFF-CE48B252AA50}" destId="{C64FD589-26EA-483C-BB5E-C8324A82EAF5}" srcOrd="3" destOrd="0" parTransId="{1E312D33-14E1-4B2B-A210-2A735401CE1C}" sibTransId="{46E45D53-1277-4C97-8E3B-323B4EBF62F5}"/>
    <dgm:cxn modelId="{74BD6BC2-533D-4B72-861B-B21493456BE4}" type="presOf" srcId="{3C8BC949-583D-42C4-9E18-497A2FA6C1D3}" destId="{38BB5A34-700A-4CF7-95A2-D63CBBACDD13}" srcOrd="0" destOrd="0" presId="urn:microsoft.com/office/officeart/2005/8/layout/radial5"/>
    <dgm:cxn modelId="{3BA8FFD8-B6F3-4518-99B6-8F25F307CF52}" srcId="{9ED1A3B2-A381-4201-823D-E4B4F944886D}" destId="{3FA5C700-C8EE-4CAC-8DA0-0BA7CA952C72}" srcOrd="1" destOrd="0" parTransId="{6970CC38-AACF-4350-BF4D-BD796B05B1FA}" sibTransId="{61B610E5-4DC8-4394-A22C-5BBE6CDEE232}"/>
    <dgm:cxn modelId="{4CAD53B5-4364-493F-8722-A140DE0C1BBA}" type="presOf" srcId="{5263AC43-AEF9-405C-B9BD-C1E77733E429}" destId="{EA118412-FB83-436D-941D-81A9D355CF50}" srcOrd="0" destOrd="0" presId="urn:microsoft.com/office/officeart/2005/8/layout/radial5"/>
    <dgm:cxn modelId="{E14E4EEE-087E-4E8C-92C7-D48A2C2A60C4}" srcId="{9ED1A3B2-A381-4201-823D-E4B4F944886D}" destId="{91651A17-950C-49EC-8C35-2517548AE9E6}" srcOrd="7" destOrd="0" parTransId="{842A79D3-4827-4424-A76D-539154392405}" sibTransId="{8962C693-DF60-43F6-9F43-7615C2E1439A}"/>
    <dgm:cxn modelId="{667A6532-F93A-4FD0-BD4D-A1165020F36F}" srcId="{343B6168-99DB-4C0C-9BE7-E54D7B80C5AD}" destId="{AC73436A-3EE6-4AB1-8B81-F0B7414514C2}" srcOrd="0" destOrd="0" parTransId="{67F09836-65ED-439A-8E55-BF0FF6A12BA6}" sibTransId="{6C19F97B-9D99-4777-817C-1695A372D4F1}"/>
    <dgm:cxn modelId="{4E6E6427-5348-4ECF-99CC-46CA5F3BDA5F}" srcId="{B1BE2A8E-285E-4C69-9BFF-CE48B252AA50}" destId="{7D1C9009-9B60-4C15-8E3B-F949FAB90776}" srcOrd="5" destOrd="0" parTransId="{E75197AC-E7B0-4C26-9D1F-47E47BE7CCEF}" sibTransId="{9D56A871-CE7A-4922-AAF9-9D95A29D1039}"/>
    <dgm:cxn modelId="{2A47A2C1-9C09-47CA-9610-8E4B729AF9A3}" type="presOf" srcId="{8A92D324-8EB2-4984-ADCB-62EACF9FECFF}" destId="{D385C820-4E6B-4050-AF87-6144339624DD}" srcOrd="0" destOrd="0" presId="urn:microsoft.com/office/officeart/2005/8/layout/radial5"/>
    <dgm:cxn modelId="{90EAC7DE-3D09-4748-8E17-8BE5D9738088}" srcId="{B1BE2A8E-285E-4C69-9BFF-CE48B252AA50}" destId="{1B68B2E9-7A71-4B43-9069-8B65E028ADD6}" srcOrd="1" destOrd="0" parTransId="{48682648-3E07-457B-89F2-B1DE67FEC96B}" sibTransId="{B05BAFD5-E405-4EC3-AA09-03A4B7D71D25}"/>
    <dgm:cxn modelId="{3446789F-1335-44C0-BC6D-3C239BBA116F}" type="presOf" srcId="{44D9A023-5F81-4677-8A1D-494A76B02F4A}" destId="{F1BBF85E-B52B-4D6B-B544-D7921234E139}" srcOrd="0" destOrd="0" presId="urn:microsoft.com/office/officeart/2005/8/layout/radial5"/>
    <dgm:cxn modelId="{A26471A6-9CE0-43D5-BA36-C5BF8DF98744}" type="presOf" srcId="{6A3537F1-6C7A-4D5E-9BC9-14D14BE7BA95}" destId="{A537A5AD-A148-4EDB-AF9E-D2FE0801F3C8}" srcOrd="0" destOrd="0" presId="urn:microsoft.com/office/officeart/2005/8/layout/radial5"/>
    <dgm:cxn modelId="{47BC94C2-46D4-453B-A292-6076A9F8EE3B}" srcId="{9ED1A3B2-A381-4201-823D-E4B4F944886D}" destId="{8329AE49-ECD5-4C13-B90F-CA83B6E6F994}" srcOrd="3" destOrd="0" parTransId="{6A3537F1-6C7A-4D5E-9BC9-14D14BE7BA95}" sibTransId="{9CB0C477-89B3-4058-B341-9FC9F0AB6BB2}"/>
    <dgm:cxn modelId="{107F5A21-30CA-4ED5-8CD2-2243782A7799}" type="presOf" srcId="{5263AC43-AEF9-405C-B9BD-C1E77733E429}" destId="{21F3076E-0F95-47C0-BF6F-065250076686}" srcOrd="1" destOrd="0" presId="urn:microsoft.com/office/officeart/2005/8/layout/radial5"/>
    <dgm:cxn modelId="{6F4514F8-1F99-4AC6-A6D3-538A248633B5}" type="presOf" srcId="{053AEA0B-0F73-4DAC-9295-FCA55D0C5C5A}" destId="{B758DFBC-D5B1-43C5-A67F-D272DC01CD49}" srcOrd="1" destOrd="0" presId="urn:microsoft.com/office/officeart/2005/8/layout/radial5"/>
    <dgm:cxn modelId="{A14346A8-4918-4300-9891-20568D283921}" srcId="{9ED1A3B2-A381-4201-823D-E4B4F944886D}" destId="{9C6F0069-43DC-402D-BD84-1006528FCE04}" srcOrd="4" destOrd="0" parTransId="{44D9A023-5F81-4677-8A1D-494A76B02F4A}" sibTransId="{9FF20664-3F6F-4415-8233-D443550F6854}"/>
    <dgm:cxn modelId="{2F2DFBEA-B278-48EC-ADBB-883ED0B58374}" type="presOf" srcId="{AE26BF5A-34A6-4192-8BEA-D9ECFB941642}" destId="{172F1B4C-71C7-4660-A7C2-46FB902F10A8}" srcOrd="0" destOrd="0" presId="urn:microsoft.com/office/officeart/2005/8/layout/radial5"/>
    <dgm:cxn modelId="{8319C5B1-282A-49A9-A583-F69BBB41926B}" type="presOf" srcId="{9C6F0069-43DC-402D-BD84-1006528FCE04}" destId="{BEF097A8-A73D-4228-936F-812E4D603E98}" srcOrd="0" destOrd="0" presId="urn:microsoft.com/office/officeart/2005/8/layout/radial5"/>
    <dgm:cxn modelId="{449FFD17-949E-47A5-9C3B-EEDFC8F725F5}" type="presOf" srcId="{842A79D3-4827-4424-A76D-539154392405}" destId="{1D471065-E454-4B11-A2F7-C3E8810FA5CC}" srcOrd="1" destOrd="0" presId="urn:microsoft.com/office/officeart/2005/8/layout/radial5"/>
    <dgm:cxn modelId="{28F1F12C-F4AD-4E97-81E8-8618F0209646}" srcId="{B1BE2A8E-285E-4C69-9BFF-CE48B252AA50}" destId="{9ED1A3B2-A381-4201-823D-E4B4F944886D}" srcOrd="0" destOrd="0" parTransId="{73ADFC91-EAB5-4621-8C76-D207DF7E46EB}" sibTransId="{BBBE51B8-3D99-4D37-A53E-85F69FB1F8D4}"/>
    <dgm:cxn modelId="{3DFE3AE5-6DA5-4440-A66F-1437FD4DC5D4}" srcId="{B1BE2A8E-285E-4C69-9BFF-CE48B252AA50}" destId="{343B6168-99DB-4C0C-9BE7-E54D7B80C5AD}" srcOrd="6" destOrd="0" parTransId="{6F98FC42-2370-4FD0-A627-0708511F7F32}" sibTransId="{95FBDDB6-4174-4619-B543-81DEF6B7716A}"/>
    <dgm:cxn modelId="{AE26F329-897E-412E-A92A-D95A8804158B}" srcId="{9ED1A3B2-A381-4201-823D-E4B4F944886D}" destId="{A7091EAC-498C-4E8C-B46B-331B042A0C75}" srcOrd="0" destOrd="0" parTransId="{5263AC43-AEF9-405C-B9BD-C1E77733E429}" sibTransId="{686A1A37-AC61-4EC6-8398-59788F898E91}"/>
    <dgm:cxn modelId="{3ACB4BC3-4018-454F-B1DE-80B097BAA2B3}" type="presOf" srcId="{6970CC38-AACF-4350-BF4D-BD796B05B1FA}" destId="{5B5D4252-1C6A-4A73-9F98-8B25CF35FFB8}" srcOrd="0" destOrd="0" presId="urn:microsoft.com/office/officeart/2005/8/layout/radial5"/>
    <dgm:cxn modelId="{4F0DEEFE-A994-4EF7-988D-6FA4726781EA}" type="presOf" srcId="{053AEA0B-0F73-4DAC-9295-FCA55D0C5C5A}" destId="{F3541756-DE38-4209-A085-7A07323B62AE}" srcOrd="0" destOrd="0" presId="urn:microsoft.com/office/officeart/2005/8/layout/radial5"/>
    <dgm:cxn modelId="{0F519843-417F-4196-AE51-1E900F71077B}" srcId="{9ED1A3B2-A381-4201-823D-E4B4F944886D}" destId="{4746DA87-483C-4B84-9A22-BC58F96CB23A}" srcOrd="2" destOrd="0" parTransId="{8A92D324-8EB2-4984-ADCB-62EACF9FECFF}" sibTransId="{DB95B0B9-5D2D-4D1A-A4F8-70F45A0E9738}"/>
    <dgm:cxn modelId="{464AEB83-A961-4BF3-980D-8DBCF9264695}" srcId="{343B6168-99DB-4C0C-9BE7-E54D7B80C5AD}" destId="{352A865C-AD96-4AB1-8A5C-397B7A7D9B07}" srcOrd="1" destOrd="0" parTransId="{7EC1ADA9-9F6E-4AFC-AE86-4831D523AA38}" sibTransId="{7473CF13-22F0-41AF-BD4E-305659448BE2}"/>
    <dgm:cxn modelId="{3BF272F6-F0D6-4771-A6E5-A75FE2EC9BB9}" type="presOf" srcId="{B1BE2A8E-285E-4C69-9BFF-CE48B252AA50}" destId="{014803A4-0C0F-42FB-8D39-BFB94C2E8192}" srcOrd="0" destOrd="0" presId="urn:microsoft.com/office/officeart/2005/8/layout/radial5"/>
    <dgm:cxn modelId="{5920125A-C512-499E-826D-D2525F5A191E}" type="presOf" srcId="{3C8BC949-583D-42C4-9E18-497A2FA6C1D3}" destId="{B6D16780-0409-4F72-8FD5-E9E6D44E3836}" srcOrd="1" destOrd="0" presId="urn:microsoft.com/office/officeart/2005/8/layout/radial5"/>
    <dgm:cxn modelId="{50047AC4-DCA1-4BF6-98AC-91B7ECC92910}" type="presOf" srcId="{3FA5C700-C8EE-4CAC-8DA0-0BA7CA952C72}" destId="{F133E453-23D7-4D8E-853F-E913F12CD775}" srcOrd="0" destOrd="0" presId="urn:microsoft.com/office/officeart/2005/8/layout/radial5"/>
    <dgm:cxn modelId="{4A16358E-6F75-4AC0-B6E5-E26F15B1A750}" srcId="{B1BE2A8E-285E-4C69-9BFF-CE48B252AA50}" destId="{3BA9396D-1753-43D3-A703-A75A7C19204B}" srcOrd="2" destOrd="0" parTransId="{FDC0F8DA-00AF-40CD-B616-B7AA7472101C}" sibTransId="{869210E2-CDFB-49E6-A3F9-D5A55D2018F0}"/>
    <dgm:cxn modelId="{0E3CEB9D-83A2-47C1-97DF-6491A709A744}" type="presParOf" srcId="{014803A4-0C0F-42FB-8D39-BFB94C2E8192}" destId="{3AB3351B-5134-4AD3-935D-9DD66F494BFF}" srcOrd="0" destOrd="0" presId="urn:microsoft.com/office/officeart/2005/8/layout/radial5"/>
    <dgm:cxn modelId="{E3F5A2EB-2CA1-4823-9673-6BA94E1A75F9}" type="presParOf" srcId="{014803A4-0C0F-42FB-8D39-BFB94C2E8192}" destId="{EA118412-FB83-436D-941D-81A9D355CF50}" srcOrd="1" destOrd="0" presId="urn:microsoft.com/office/officeart/2005/8/layout/radial5"/>
    <dgm:cxn modelId="{B296D9B8-4D79-4DEB-B889-08C97BAC7531}" type="presParOf" srcId="{EA118412-FB83-436D-941D-81A9D355CF50}" destId="{21F3076E-0F95-47C0-BF6F-065250076686}" srcOrd="0" destOrd="0" presId="urn:microsoft.com/office/officeart/2005/8/layout/radial5"/>
    <dgm:cxn modelId="{EFBC6F9B-0AA7-406C-8D30-3997B13FA7F9}" type="presParOf" srcId="{014803A4-0C0F-42FB-8D39-BFB94C2E8192}" destId="{E6C3BD5B-2F84-4FFB-A8C0-CD9D995BEC51}" srcOrd="2" destOrd="0" presId="urn:microsoft.com/office/officeart/2005/8/layout/radial5"/>
    <dgm:cxn modelId="{5D042A3C-0602-4284-8A74-D8288672FF11}" type="presParOf" srcId="{014803A4-0C0F-42FB-8D39-BFB94C2E8192}" destId="{5B5D4252-1C6A-4A73-9F98-8B25CF35FFB8}" srcOrd="3" destOrd="0" presId="urn:microsoft.com/office/officeart/2005/8/layout/radial5"/>
    <dgm:cxn modelId="{596BC897-C48A-42C4-B4FD-DDA9C8D3DDFA}" type="presParOf" srcId="{5B5D4252-1C6A-4A73-9F98-8B25CF35FFB8}" destId="{D827875D-4ED4-41E9-B863-CE9BD6A1C5E0}" srcOrd="0" destOrd="0" presId="urn:microsoft.com/office/officeart/2005/8/layout/radial5"/>
    <dgm:cxn modelId="{470E1620-3198-4A3C-8C16-195387A88587}" type="presParOf" srcId="{014803A4-0C0F-42FB-8D39-BFB94C2E8192}" destId="{F133E453-23D7-4D8E-853F-E913F12CD775}" srcOrd="4" destOrd="0" presId="urn:microsoft.com/office/officeart/2005/8/layout/radial5"/>
    <dgm:cxn modelId="{FD00C369-6B07-45FE-97B4-C9FC8024066C}" type="presParOf" srcId="{014803A4-0C0F-42FB-8D39-BFB94C2E8192}" destId="{D385C820-4E6B-4050-AF87-6144339624DD}" srcOrd="5" destOrd="0" presId="urn:microsoft.com/office/officeart/2005/8/layout/radial5"/>
    <dgm:cxn modelId="{10706465-D507-44D0-945A-361D590EA433}" type="presParOf" srcId="{D385C820-4E6B-4050-AF87-6144339624DD}" destId="{C1AB366C-18DF-4FA6-9FEF-5E75A7F8C79D}" srcOrd="0" destOrd="0" presId="urn:microsoft.com/office/officeart/2005/8/layout/radial5"/>
    <dgm:cxn modelId="{3B5DD767-A89F-4D25-B894-0B38145AA939}" type="presParOf" srcId="{014803A4-0C0F-42FB-8D39-BFB94C2E8192}" destId="{95516282-FEEF-46E3-885D-24E1BC71E842}" srcOrd="6" destOrd="0" presId="urn:microsoft.com/office/officeart/2005/8/layout/radial5"/>
    <dgm:cxn modelId="{13D90266-F160-4B79-AAE5-8246CCCA6468}" type="presParOf" srcId="{014803A4-0C0F-42FB-8D39-BFB94C2E8192}" destId="{A537A5AD-A148-4EDB-AF9E-D2FE0801F3C8}" srcOrd="7" destOrd="0" presId="urn:microsoft.com/office/officeart/2005/8/layout/radial5"/>
    <dgm:cxn modelId="{2ADAA55C-6E79-4116-AA80-8BF62593B13E}" type="presParOf" srcId="{A537A5AD-A148-4EDB-AF9E-D2FE0801F3C8}" destId="{C6AB20C9-8BB4-4E90-9AA5-492DEC1C3B04}" srcOrd="0" destOrd="0" presId="urn:microsoft.com/office/officeart/2005/8/layout/radial5"/>
    <dgm:cxn modelId="{85767F97-410F-49DF-9CC3-3A474F1B19DF}" type="presParOf" srcId="{014803A4-0C0F-42FB-8D39-BFB94C2E8192}" destId="{20E241AA-1139-427F-9FF3-A3485C3A67F3}" srcOrd="8" destOrd="0" presId="urn:microsoft.com/office/officeart/2005/8/layout/radial5"/>
    <dgm:cxn modelId="{2BF7AC13-B325-4665-AD87-B5A13A0D7CAC}" type="presParOf" srcId="{014803A4-0C0F-42FB-8D39-BFB94C2E8192}" destId="{F1BBF85E-B52B-4D6B-B544-D7921234E139}" srcOrd="9" destOrd="0" presId="urn:microsoft.com/office/officeart/2005/8/layout/radial5"/>
    <dgm:cxn modelId="{7D734A79-43EF-4870-A069-2884C2FD6E0C}" type="presParOf" srcId="{F1BBF85E-B52B-4D6B-B544-D7921234E139}" destId="{F44D078B-9D44-424E-9E22-7F7CAD74D150}" srcOrd="0" destOrd="0" presId="urn:microsoft.com/office/officeart/2005/8/layout/radial5"/>
    <dgm:cxn modelId="{FFD1A636-550B-4127-940E-9346E3DE2EEA}" type="presParOf" srcId="{014803A4-0C0F-42FB-8D39-BFB94C2E8192}" destId="{BEF097A8-A73D-4228-936F-812E4D603E98}" srcOrd="10" destOrd="0" presId="urn:microsoft.com/office/officeart/2005/8/layout/radial5"/>
    <dgm:cxn modelId="{FDDCF699-56CE-4543-A2CD-25ABBC6D7A48}" type="presParOf" srcId="{014803A4-0C0F-42FB-8D39-BFB94C2E8192}" destId="{38BB5A34-700A-4CF7-95A2-D63CBBACDD13}" srcOrd="11" destOrd="0" presId="urn:microsoft.com/office/officeart/2005/8/layout/radial5"/>
    <dgm:cxn modelId="{C9E4F934-9F01-4A9E-9833-C2F19F229104}" type="presParOf" srcId="{38BB5A34-700A-4CF7-95A2-D63CBBACDD13}" destId="{B6D16780-0409-4F72-8FD5-E9E6D44E3836}" srcOrd="0" destOrd="0" presId="urn:microsoft.com/office/officeart/2005/8/layout/radial5"/>
    <dgm:cxn modelId="{AADC8B41-12E9-47B3-8928-B02062F67447}" type="presParOf" srcId="{014803A4-0C0F-42FB-8D39-BFB94C2E8192}" destId="{6BDCDEC9-DAB6-4E71-B7D8-A5ED175CEBA0}" srcOrd="12" destOrd="0" presId="urn:microsoft.com/office/officeart/2005/8/layout/radial5"/>
    <dgm:cxn modelId="{B2EE4246-E29E-4627-AB8A-A37A2BC7449B}" type="presParOf" srcId="{014803A4-0C0F-42FB-8D39-BFB94C2E8192}" destId="{F3541756-DE38-4209-A085-7A07323B62AE}" srcOrd="13" destOrd="0" presId="urn:microsoft.com/office/officeart/2005/8/layout/radial5"/>
    <dgm:cxn modelId="{10812286-F95C-4DF6-BF3E-CEF2384B9F57}" type="presParOf" srcId="{F3541756-DE38-4209-A085-7A07323B62AE}" destId="{B758DFBC-D5B1-43C5-A67F-D272DC01CD49}" srcOrd="0" destOrd="0" presId="urn:microsoft.com/office/officeart/2005/8/layout/radial5"/>
    <dgm:cxn modelId="{EAE29153-E123-4247-A748-DE0658809739}" type="presParOf" srcId="{014803A4-0C0F-42FB-8D39-BFB94C2E8192}" destId="{172F1B4C-71C7-4660-A7C2-46FB902F10A8}" srcOrd="14" destOrd="0" presId="urn:microsoft.com/office/officeart/2005/8/layout/radial5"/>
    <dgm:cxn modelId="{E0C60885-8BDA-4988-A8C2-B5D6AC89266A}" type="presParOf" srcId="{014803A4-0C0F-42FB-8D39-BFB94C2E8192}" destId="{F62BF1F4-1709-4B05-ABE0-74690A74AA6C}" srcOrd="15" destOrd="0" presId="urn:microsoft.com/office/officeart/2005/8/layout/radial5"/>
    <dgm:cxn modelId="{6136D911-F986-431E-BC69-FED95F6C98DD}" type="presParOf" srcId="{F62BF1F4-1709-4B05-ABE0-74690A74AA6C}" destId="{1D471065-E454-4B11-A2F7-C3E8810FA5CC}" srcOrd="0" destOrd="0" presId="urn:microsoft.com/office/officeart/2005/8/layout/radial5"/>
    <dgm:cxn modelId="{0005F1B4-A503-4921-8485-38030C6E1641}" type="presParOf" srcId="{014803A4-0C0F-42FB-8D39-BFB94C2E8192}" destId="{39B8475A-B8CE-4746-B71E-25072EE52B52}" srcOrd="16" destOrd="0" presId="urn:microsoft.com/office/officeart/2005/8/layout/radial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03C56-E57D-489D-BAA9-78BCBCF466C2}">
      <dsp:nvSpPr>
        <dsp:cNvPr id="0" name=""/>
        <dsp:cNvSpPr/>
      </dsp:nvSpPr>
      <dsp:spPr>
        <a:xfrm>
          <a:off x="1269767" y="266763"/>
          <a:ext cx="3277819" cy="3277748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Општинска управа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Председник општине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Општинско веће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Скупштина општине</a:t>
          </a:r>
          <a:endParaRPr lang="en-US" sz="1600" kern="1200" dirty="0"/>
        </a:p>
      </dsp:txBody>
      <dsp:txXfrm>
        <a:off x="1749792" y="746778"/>
        <a:ext cx="2317769" cy="2317718"/>
      </dsp:txXfrm>
    </dsp:sp>
    <dsp:sp modelId="{6AE34D3E-FD5D-4402-89AF-BF559D3EC92D}">
      <dsp:nvSpPr>
        <dsp:cNvPr id="0" name=""/>
        <dsp:cNvSpPr/>
      </dsp:nvSpPr>
      <dsp:spPr>
        <a:xfrm>
          <a:off x="3140020" y="117427"/>
          <a:ext cx="364540" cy="364534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36E17-C808-4A8F-B550-8E3BDDE3A6F4}">
      <dsp:nvSpPr>
        <dsp:cNvPr id="0" name=""/>
        <dsp:cNvSpPr/>
      </dsp:nvSpPr>
      <dsp:spPr>
        <a:xfrm>
          <a:off x="2276826" y="3300978"/>
          <a:ext cx="263956" cy="264211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949FA-7FD1-4B77-A362-5945ADA91CA9}">
      <dsp:nvSpPr>
        <dsp:cNvPr id="0" name=""/>
        <dsp:cNvSpPr/>
      </dsp:nvSpPr>
      <dsp:spPr>
        <a:xfrm>
          <a:off x="4758508" y="1597009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E1052-C82D-4BB2-8303-E4D063782600}">
      <dsp:nvSpPr>
        <dsp:cNvPr id="0" name=""/>
        <dsp:cNvSpPr/>
      </dsp:nvSpPr>
      <dsp:spPr>
        <a:xfrm>
          <a:off x="3495417" y="3582038"/>
          <a:ext cx="364540" cy="364534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715D4-85E8-4263-BFCE-8CF5FFF5C6FE}">
      <dsp:nvSpPr>
        <dsp:cNvPr id="0" name=""/>
        <dsp:cNvSpPr/>
      </dsp:nvSpPr>
      <dsp:spPr>
        <a:xfrm>
          <a:off x="2351807" y="635510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4018A-26AF-4566-8127-D62355903781}">
      <dsp:nvSpPr>
        <dsp:cNvPr id="0" name=""/>
        <dsp:cNvSpPr/>
      </dsp:nvSpPr>
      <dsp:spPr>
        <a:xfrm>
          <a:off x="1519703" y="2146874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780BF-6503-41CB-98CA-855FDE3F921D}">
      <dsp:nvSpPr>
        <dsp:cNvPr id="0" name=""/>
        <dsp:cNvSpPr/>
      </dsp:nvSpPr>
      <dsp:spPr>
        <a:xfrm>
          <a:off x="-120061" y="656851"/>
          <a:ext cx="2063988" cy="1735191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Установе културе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Спортске установе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Туристичка организација </a:t>
          </a:r>
        </a:p>
      </dsp:txBody>
      <dsp:txXfrm>
        <a:off x="182203" y="910964"/>
        <a:ext cx="1459460" cy="1226965"/>
      </dsp:txXfrm>
    </dsp:sp>
    <dsp:sp modelId="{D4397D2C-6DDE-4A42-9855-5F94ADD7F1F8}">
      <dsp:nvSpPr>
        <dsp:cNvPr id="0" name=""/>
        <dsp:cNvSpPr/>
      </dsp:nvSpPr>
      <dsp:spPr>
        <a:xfrm>
          <a:off x="2771212" y="646997"/>
          <a:ext cx="364540" cy="3645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6E64-01B7-46B5-8689-BB97E0438E53}">
      <dsp:nvSpPr>
        <dsp:cNvPr id="0" name=""/>
        <dsp:cNvSpPr/>
      </dsp:nvSpPr>
      <dsp:spPr>
        <a:xfrm>
          <a:off x="370607" y="2581099"/>
          <a:ext cx="658977" cy="658995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54ECB-2B3F-4C89-9A19-2C63D69076BA}">
      <dsp:nvSpPr>
        <dsp:cNvPr id="0" name=""/>
        <dsp:cNvSpPr/>
      </dsp:nvSpPr>
      <dsp:spPr>
        <a:xfrm>
          <a:off x="4883476" y="231535"/>
          <a:ext cx="1332585" cy="1332159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Основне школе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Средње школе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Дом здравља</a:t>
          </a:r>
          <a:endParaRPr lang="en-US" sz="1200" kern="1200" dirty="0"/>
        </a:p>
      </dsp:txBody>
      <dsp:txXfrm>
        <a:off x="5078629" y="426625"/>
        <a:ext cx="942279" cy="941979"/>
      </dsp:txXfrm>
    </dsp:sp>
    <dsp:sp modelId="{4ABBCF6F-E7DA-4CE7-A2F5-6DD06BFAA1FA}">
      <dsp:nvSpPr>
        <dsp:cNvPr id="0" name=""/>
        <dsp:cNvSpPr/>
      </dsp:nvSpPr>
      <dsp:spPr>
        <a:xfrm>
          <a:off x="4289116" y="1151296"/>
          <a:ext cx="364540" cy="36453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80608-C72B-40F2-A560-A83F55BD6ABF}">
      <dsp:nvSpPr>
        <dsp:cNvPr id="0" name=""/>
        <dsp:cNvSpPr/>
      </dsp:nvSpPr>
      <dsp:spPr>
        <a:xfrm>
          <a:off x="120061" y="3365308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35534-E508-479C-BE42-766976EE223C}">
      <dsp:nvSpPr>
        <dsp:cNvPr id="0" name=""/>
        <dsp:cNvSpPr/>
      </dsp:nvSpPr>
      <dsp:spPr>
        <a:xfrm>
          <a:off x="2752314" y="2989286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879998" y="2263316"/>
          <a:ext cx="519062" cy="20640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2064042"/>
              </a:lnTo>
              <a:lnTo>
                <a:pt x="519062" y="20640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2086322" y="3242129"/>
        <a:ext cx="106415" cy="106415"/>
      </dsp:txXfrm>
    </dsp:sp>
    <dsp:sp modelId="{EE8B77DA-77C5-46AD-80A2-BD307CFE9F0A}">
      <dsp:nvSpPr>
        <dsp:cNvPr id="0" name=""/>
        <dsp:cNvSpPr/>
      </dsp:nvSpPr>
      <dsp:spPr>
        <a:xfrm>
          <a:off x="1879998" y="2263316"/>
          <a:ext cx="519062" cy="14792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1479230"/>
              </a:lnTo>
              <a:lnTo>
                <a:pt x="519062" y="14792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00338" y="2963739"/>
        <a:ext cx="78382" cy="78382"/>
      </dsp:txXfrm>
    </dsp:sp>
    <dsp:sp modelId="{531482B3-13DA-4E77-8EF9-7A508768A321}">
      <dsp:nvSpPr>
        <dsp:cNvPr id="0" name=""/>
        <dsp:cNvSpPr/>
      </dsp:nvSpPr>
      <dsp:spPr>
        <a:xfrm>
          <a:off x="1879998" y="2263316"/>
          <a:ext cx="519062" cy="900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900791"/>
              </a:lnTo>
              <a:lnTo>
                <a:pt x="519062" y="9007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13538" y="2687720"/>
        <a:ext cx="51982" cy="51982"/>
      </dsp:txXfrm>
    </dsp:sp>
    <dsp:sp modelId="{F1903401-CDA9-4777-A04C-F19A89F110A0}">
      <dsp:nvSpPr>
        <dsp:cNvPr id="0" name=""/>
        <dsp:cNvSpPr/>
      </dsp:nvSpPr>
      <dsp:spPr>
        <a:xfrm>
          <a:off x="1879998" y="2263316"/>
          <a:ext cx="519062" cy="135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135114"/>
              </a:lnTo>
              <a:lnTo>
                <a:pt x="519062" y="1351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26120" y="2317464"/>
        <a:ext cx="26818" cy="26818"/>
      </dsp:txXfrm>
    </dsp:sp>
    <dsp:sp modelId="{25CF5DCC-0AE9-4D09-ABC1-8BE4D97FDFCB}">
      <dsp:nvSpPr>
        <dsp:cNvPr id="0" name=""/>
        <dsp:cNvSpPr/>
      </dsp:nvSpPr>
      <dsp:spPr>
        <a:xfrm>
          <a:off x="1879998" y="960341"/>
          <a:ext cx="543043" cy="1302974"/>
        </a:xfrm>
        <a:custGeom>
          <a:avLst/>
          <a:gdLst/>
          <a:ahLst/>
          <a:cxnLst/>
          <a:rect l="0" t="0" r="0" b="0"/>
          <a:pathLst>
            <a:path>
              <a:moveTo>
                <a:pt x="0" y="1302974"/>
              </a:moveTo>
              <a:lnTo>
                <a:pt x="271521" y="1302974"/>
              </a:lnTo>
              <a:lnTo>
                <a:pt x="271521" y="0"/>
              </a:lnTo>
              <a:lnTo>
                <a:pt x="54304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16230" y="1576538"/>
        <a:ext cx="70580" cy="70580"/>
      </dsp:txXfrm>
    </dsp:sp>
    <dsp:sp modelId="{D1C52863-34A6-4E04-9740-6E0567681A8F}">
      <dsp:nvSpPr>
        <dsp:cNvPr id="0" name=""/>
        <dsp:cNvSpPr/>
      </dsp:nvSpPr>
      <dsp:spPr>
        <a:xfrm rot="16200000">
          <a:off x="-725304" y="1535702"/>
          <a:ext cx="3755377" cy="14552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3000" kern="1200" dirty="0"/>
            <a:t>На основу чега се доноси буџет</a:t>
          </a:r>
          <a:r>
            <a:rPr lang="en-US" sz="3000" kern="1200" dirty="0"/>
            <a:t>? </a:t>
          </a:r>
        </a:p>
      </dsp:txBody>
      <dsp:txXfrm>
        <a:off x="-725304" y="1535702"/>
        <a:ext cx="3755377" cy="1455227"/>
      </dsp:txXfrm>
    </dsp:sp>
    <dsp:sp modelId="{AD67EDBF-32B4-495C-A262-4812FBE80932}">
      <dsp:nvSpPr>
        <dsp:cNvPr id="0" name=""/>
        <dsp:cNvSpPr/>
      </dsp:nvSpPr>
      <dsp:spPr>
        <a:xfrm>
          <a:off x="2423042" y="49912"/>
          <a:ext cx="4925648" cy="18208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Закони и прописи: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финансирању локалне самоуправе,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буџетском систему,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локалној самоуправи, 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Упутство Министарства финансија за припрему одлуке о буџету за 2018. годину и др.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>
              <a:solidFill>
                <a:schemeClr val="tx1"/>
              </a:solidFill>
            </a:rPr>
            <a:t>Сви посебни прописи којима су утврђене надлежности ЈЛС</a:t>
          </a:r>
          <a:endParaRPr lang="sr-Cyrl-RS" sz="1400" kern="1200" dirty="0"/>
        </a:p>
      </dsp:txBody>
      <dsp:txXfrm>
        <a:off x="2423042" y="49912"/>
        <a:ext cx="4925648" cy="1820858"/>
      </dsp:txXfrm>
    </dsp:sp>
    <dsp:sp modelId="{A288E7CD-845A-4B30-8D9E-0FCFF4059FF8}">
      <dsp:nvSpPr>
        <dsp:cNvPr id="0" name=""/>
        <dsp:cNvSpPr/>
      </dsp:nvSpPr>
      <dsp:spPr>
        <a:xfrm>
          <a:off x="2399061" y="2021069"/>
          <a:ext cx="4887730" cy="7547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Стратешки документи: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Стратегија развоја</a:t>
          </a:r>
          <a:endParaRPr lang="sr-Latn-RS" sz="1400" kern="1200" dirty="0">
            <a:solidFill>
              <a:srgbClr val="FF0000"/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Акциони планови за поједине области</a:t>
          </a:r>
          <a:endParaRPr lang="en-US" sz="1400" kern="1200" dirty="0"/>
        </a:p>
      </dsp:txBody>
      <dsp:txXfrm>
        <a:off x="2399061" y="2021069"/>
        <a:ext cx="4887730" cy="754722"/>
      </dsp:txXfrm>
    </dsp:sp>
    <dsp:sp modelId="{573F9BF2-AC82-43FC-A361-118085DB3D65}">
      <dsp:nvSpPr>
        <dsp:cNvPr id="0" name=""/>
        <dsp:cNvSpPr/>
      </dsp:nvSpPr>
      <dsp:spPr>
        <a:xfrm>
          <a:off x="2399061" y="2973605"/>
          <a:ext cx="4895853" cy="38100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Потребе буџетских корисника</a:t>
          </a:r>
          <a:endParaRPr lang="en-US" sz="1400" kern="1200" dirty="0"/>
        </a:p>
      </dsp:txBody>
      <dsp:txXfrm>
        <a:off x="2399061" y="2973605"/>
        <a:ext cx="4895853" cy="381004"/>
      </dsp:txXfrm>
    </dsp:sp>
    <dsp:sp modelId="{B2DE3A8A-BA09-499F-9C72-0630724E4538}">
      <dsp:nvSpPr>
        <dsp:cNvPr id="0" name=""/>
        <dsp:cNvSpPr/>
      </dsp:nvSpPr>
      <dsp:spPr>
        <a:xfrm>
          <a:off x="2399061" y="3552423"/>
          <a:ext cx="4896736" cy="38024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Започети пројекти из ранијих година</a:t>
          </a:r>
          <a:endParaRPr lang="en-US" sz="1400" kern="1200" dirty="0"/>
        </a:p>
      </dsp:txBody>
      <dsp:txXfrm>
        <a:off x="2399061" y="3552423"/>
        <a:ext cx="4896736" cy="380245"/>
      </dsp:txXfrm>
    </dsp:sp>
    <dsp:sp modelId="{94F14A6F-3CD0-4A17-88D3-6F4D0EB2D4E6}">
      <dsp:nvSpPr>
        <dsp:cNvPr id="0" name=""/>
        <dsp:cNvSpPr/>
      </dsp:nvSpPr>
      <dsp:spPr>
        <a:xfrm>
          <a:off x="2399061" y="4130482"/>
          <a:ext cx="4921313" cy="3937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Остварење прошлогодишњег буџета</a:t>
          </a:r>
          <a:endParaRPr lang="en-US" sz="1400" kern="1200" dirty="0"/>
        </a:p>
      </dsp:txBody>
      <dsp:txXfrm>
        <a:off x="2399061" y="4130482"/>
        <a:ext cx="4921313" cy="3937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5490" y="317065"/>
          <a:ext cx="1118620" cy="111862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Средства из буџета општине </a:t>
          </a:r>
          <a:r>
            <a:rPr lang="sr-Cyrl-RS" sz="1000" kern="1200" dirty="0">
              <a:solidFill>
                <a:srgbClr val="FF0000"/>
              </a:solidFill>
            </a:rPr>
            <a:t>(унети износ)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169308" y="480883"/>
        <a:ext cx="790984" cy="790984"/>
      </dsp:txXfrm>
    </dsp:sp>
    <dsp:sp modelId="{98F3E7AB-6934-48FA-B82F-FBEAF1B2375D}">
      <dsp:nvSpPr>
        <dsp:cNvPr id="0" name=""/>
        <dsp:cNvSpPr/>
      </dsp:nvSpPr>
      <dsp:spPr>
        <a:xfrm>
          <a:off x="1214943" y="551975"/>
          <a:ext cx="648799" cy="648799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1300941" y="800076"/>
        <a:ext cx="476803" cy="152597"/>
      </dsp:txXfrm>
    </dsp:sp>
    <dsp:sp modelId="{2F60A798-586E-4E47-B649-25F047F36835}">
      <dsp:nvSpPr>
        <dsp:cNvPr id="0" name=""/>
        <dsp:cNvSpPr/>
      </dsp:nvSpPr>
      <dsp:spPr>
        <a:xfrm>
          <a:off x="1954575" y="317065"/>
          <a:ext cx="1118620" cy="1118620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Пренета средства из ранијих година</a:t>
          </a:r>
          <a:r>
            <a:rPr lang="sr-Cyrl-RS" sz="1000" kern="1200" dirty="0">
              <a:solidFill>
                <a:srgbClr val="FF0000"/>
              </a:solidFill>
            </a:rPr>
            <a:t> (унети износ) 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2118393" y="480883"/>
        <a:ext cx="790984" cy="790984"/>
      </dsp:txXfrm>
    </dsp:sp>
    <dsp:sp modelId="{41F09F99-3DCC-47E4-9188-F7D103A1F6E3}">
      <dsp:nvSpPr>
        <dsp:cNvPr id="0" name=""/>
        <dsp:cNvSpPr/>
      </dsp:nvSpPr>
      <dsp:spPr>
        <a:xfrm>
          <a:off x="3164027" y="551975"/>
          <a:ext cx="648799" cy="648799"/>
        </a:xfrm>
        <a:prstGeom prst="mathPlus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3250025" y="800076"/>
        <a:ext cx="476803" cy="152597"/>
      </dsp:txXfrm>
    </dsp:sp>
    <dsp:sp modelId="{6C1FFF0F-B1A4-4C41-B9D3-30452A0DFA4B}">
      <dsp:nvSpPr>
        <dsp:cNvPr id="0" name=""/>
        <dsp:cNvSpPr/>
      </dsp:nvSpPr>
      <dsp:spPr>
        <a:xfrm>
          <a:off x="5575314" y="457362"/>
          <a:ext cx="1458032" cy="946554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300" kern="1200" dirty="0">
              <a:solidFill>
                <a:schemeClr val="bg1"/>
              </a:solidFill>
            </a:rPr>
            <a:t>Укупан буџет општине </a:t>
          </a:r>
          <a:r>
            <a:rPr lang="sr-Cyrl-RS" sz="1300" kern="1200" dirty="0">
              <a:solidFill>
                <a:srgbClr val="FF0000"/>
              </a:solidFill>
            </a:rPr>
            <a:t>(унети износ)</a:t>
          </a:r>
          <a:endParaRPr lang="en-US" sz="1300" kern="1200" dirty="0">
            <a:solidFill>
              <a:srgbClr val="FF0000"/>
            </a:solidFill>
          </a:endParaRPr>
        </a:p>
      </dsp:txBody>
      <dsp:txXfrm>
        <a:off x="5788838" y="595982"/>
        <a:ext cx="1030984" cy="669314"/>
      </dsp:txXfrm>
    </dsp:sp>
    <dsp:sp modelId="{4F4F87F2-8514-4849-B974-53331EFFA6A3}">
      <dsp:nvSpPr>
        <dsp:cNvPr id="0" name=""/>
        <dsp:cNvSpPr/>
      </dsp:nvSpPr>
      <dsp:spPr>
        <a:xfrm>
          <a:off x="4932802" y="563037"/>
          <a:ext cx="648799" cy="648799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5018800" y="696690"/>
        <a:ext cx="476803" cy="381493"/>
      </dsp:txXfrm>
    </dsp:sp>
    <dsp:sp modelId="{A6BD896E-4D4C-4AE1-9C22-3ED8631C5A0A}">
      <dsp:nvSpPr>
        <dsp:cNvPr id="0" name=""/>
        <dsp:cNvSpPr/>
      </dsp:nvSpPr>
      <dsp:spPr>
        <a:xfrm>
          <a:off x="3778519" y="324716"/>
          <a:ext cx="1075161" cy="1079200"/>
        </a:xfrm>
        <a:prstGeom prst="ellipse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>
              <a:solidFill>
                <a:schemeClr val="bg1"/>
              </a:solidFill>
            </a:rPr>
            <a:t>Средства из осталих извора </a:t>
          </a:r>
          <a:r>
            <a:rPr lang="sr-Cyrl-RS" sz="1000" kern="1200" dirty="0">
              <a:solidFill>
                <a:srgbClr val="FF0000"/>
              </a:solidFill>
            </a:rPr>
            <a:t>(унети износ)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3935973" y="482761"/>
        <a:ext cx="760253" cy="7631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4153" y="297546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Порески приходи</a:t>
          </a:r>
          <a:endParaRPr lang="en-US" sz="1600" b="1" kern="1200" dirty="0"/>
        </a:p>
      </dsp:txBody>
      <dsp:txXfrm>
        <a:off x="4153" y="297546"/>
        <a:ext cx="2124745" cy="316800"/>
      </dsp:txXfrm>
    </dsp:sp>
    <dsp:sp modelId="{02385D1D-92EB-445D-B736-940004751C79}">
      <dsp:nvSpPr>
        <dsp:cNvPr id="0" name=""/>
        <dsp:cNvSpPr/>
      </dsp:nvSpPr>
      <dsp:spPr>
        <a:xfrm>
          <a:off x="2128898" y="203496"/>
          <a:ext cx="424949" cy="5049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723827" y="203496"/>
          <a:ext cx="5779306" cy="504900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kern="1200" dirty="0"/>
        </a:p>
      </dsp:txBody>
      <dsp:txXfrm>
        <a:off x="2723827" y="203496"/>
        <a:ext cx="5779306" cy="504900"/>
      </dsp:txXfrm>
    </dsp:sp>
    <dsp:sp modelId="{F40D94EA-52E0-4740-A924-EAF350BDF213}">
      <dsp:nvSpPr>
        <dsp:cNvPr id="0" name=""/>
        <dsp:cNvSpPr/>
      </dsp:nvSpPr>
      <dsp:spPr>
        <a:xfrm>
          <a:off x="4153" y="1150240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Донације и трансфери</a:t>
          </a:r>
          <a:endParaRPr lang="en-US" sz="1600" b="1" kern="1200" dirty="0"/>
        </a:p>
      </dsp:txBody>
      <dsp:txXfrm>
        <a:off x="4153" y="1150240"/>
        <a:ext cx="2124745" cy="534600"/>
      </dsp:txXfrm>
    </dsp:sp>
    <dsp:sp modelId="{0E930D30-96BC-4D43-B65A-EE88C46DBE48}">
      <dsp:nvSpPr>
        <dsp:cNvPr id="0" name=""/>
        <dsp:cNvSpPr/>
      </dsp:nvSpPr>
      <dsp:spPr>
        <a:xfrm>
          <a:off x="2128898" y="765996"/>
          <a:ext cx="424949" cy="13030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723827" y="765996"/>
          <a:ext cx="5779306" cy="1303087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CS" sz="1400" b="1" i="1" kern="1200" dirty="0"/>
            <a:t>Донације</a:t>
          </a:r>
          <a:r>
            <a:rPr lang="sr-Cyrl-CS" sz="1400" b="1" kern="1200" dirty="0"/>
            <a:t> </a:t>
          </a:r>
          <a:r>
            <a:rPr lang="sr-Cyrl-CS" sz="1400" kern="12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kern="1200" dirty="0">
              <a:latin typeface="Calibri" panose="020F0502020204030204" pitchFamily="34" charset="0"/>
            </a:rPr>
            <a:t>Трансфери п</a:t>
          </a:r>
          <a:r>
            <a:rPr lang="ru-RU" altLang="en-US" sz="1400" kern="12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kern="12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kern="1200" dirty="0">
              <a:latin typeface="Calibri" panose="020F0502020204030204" pitchFamily="34" charset="0"/>
            </a:rPr>
            <a:t>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kern="1200" dirty="0">
              <a:latin typeface="Calibri" panose="020F0502020204030204" pitchFamily="34" charset="0"/>
            </a:rPr>
            <a:t>ненаменски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kern="1200" dirty="0">
              <a:latin typeface="Calibri" panose="020F0502020204030204" pitchFamily="34" charset="0"/>
            </a:rPr>
            <a:t> </a:t>
          </a:r>
          <a:r>
            <a:rPr lang="sr-Cyrl-RS" altLang="en-US" sz="1400" kern="1200" dirty="0">
              <a:latin typeface="Calibri" panose="020F0502020204030204" pitchFamily="34" charset="0"/>
            </a:rPr>
            <a:t>.</a:t>
          </a:r>
          <a:endParaRPr lang="en-US" sz="1400" kern="1200" dirty="0"/>
        </a:p>
      </dsp:txBody>
      <dsp:txXfrm>
        <a:off x="2723827" y="765996"/>
        <a:ext cx="5779306" cy="1303087"/>
      </dsp:txXfrm>
    </dsp:sp>
    <dsp:sp modelId="{CCB8139E-CA19-491D-9FCD-6BF28923C725}">
      <dsp:nvSpPr>
        <dsp:cNvPr id="0" name=""/>
        <dsp:cNvSpPr/>
      </dsp:nvSpPr>
      <dsp:spPr>
        <a:xfrm>
          <a:off x="4153" y="2314784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Непорески приходи</a:t>
          </a:r>
          <a:endParaRPr lang="en-US" sz="1600" b="1" kern="1200" dirty="0"/>
        </a:p>
      </dsp:txBody>
      <dsp:txXfrm>
        <a:off x="4153" y="2314784"/>
        <a:ext cx="2124745" cy="316800"/>
      </dsp:txXfrm>
    </dsp:sp>
    <dsp:sp modelId="{14D1633C-A097-4A5A-8269-B04E98857E56}">
      <dsp:nvSpPr>
        <dsp:cNvPr id="0" name=""/>
        <dsp:cNvSpPr/>
      </dsp:nvSpPr>
      <dsp:spPr>
        <a:xfrm>
          <a:off x="2128898" y="2126684"/>
          <a:ext cx="424949" cy="693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723827" y="2126684"/>
          <a:ext cx="5779306" cy="693000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kern="1200" dirty="0"/>
        </a:p>
      </dsp:txBody>
      <dsp:txXfrm>
        <a:off x="2723827" y="2126684"/>
        <a:ext cx="5779306" cy="693000"/>
      </dsp:txXfrm>
    </dsp:sp>
    <dsp:sp modelId="{9312B733-3AEB-49F6-8245-08553BA2949B}">
      <dsp:nvSpPr>
        <dsp:cNvPr id="0" name=""/>
        <dsp:cNvSpPr/>
      </dsp:nvSpPr>
      <dsp:spPr>
        <a:xfrm>
          <a:off x="4153" y="2877284"/>
          <a:ext cx="2124745" cy="75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Примања од продаје нефинансијске имовине</a:t>
          </a:r>
          <a:endParaRPr lang="en-US" sz="1600" b="1" kern="1200" dirty="0"/>
        </a:p>
      </dsp:txBody>
      <dsp:txXfrm>
        <a:off x="4153" y="2877284"/>
        <a:ext cx="2124745" cy="752400"/>
      </dsp:txXfrm>
    </dsp:sp>
    <dsp:sp modelId="{435AB433-2559-485A-A03D-C32F36288071}">
      <dsp:nvSpPr>
        <dsp:cNvPr id="0" name=""/>
        <dsp:cNvSpPr/>
      </dsp:nvSpPr>
      <dsp:spPr>
        <a:xfrm>
          <a:off x="2128898" y="2877284"/>
          <a:ext cx="424949" cy="7524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723827" y="2877284"/>
          <a:ext cx="5779306" cy="752400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kern="12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општине.</a:t>
          </a:r>
          <a:endParaRPr lang="en-US" sz="1400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2723827" y="2877284"/>
        <a:ext cx="5779306" cy="752400"/>
      </dsp:txXfrm>
    </dsp:sp>
    <dsp:sp modelId="{EFAACCF6-3A6A-4536-89B0-F0A7C44F6BE1}">
      <dsp:nvSpPr>
        <dsp:cNvPr id="0" name=""/>
        <dsp:cNvSpPr/>
      </dsp:nvSpPr>
      <dsp:spPr>
        <a:xfrm>
          <a:off x="4153" y="3749159"/>
          <a:ext cx="2124745" cy="99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Примања од задуживања и  продаје финансијске имовине</a:t>
          </a:r>
          <a:endParaRPr lang="en-US" sz="1600" b="1" kern="1200" dirty="0"/>
        </a:p>
      </dsp:txBody>
      <dsp:txXfrm>
        <a:off x="4153" y="3749159"/>
        <a:ext cx="2124745" cy="990000"/>
      </dsp:txXfrm>
    </dsp:sp>
    <dsp:sp modelId="{6497CA82-45EE-4BD1-AEB4-CC3961FBFB74}">
      <dsp:nvSpPr>
        <dsp:cNvPr id="0" name=""/>
        <dsp:cNvSpPr/>
      </dsp:nvSpPr>
      <dsp:spPr>
        <a:xfrm>
          <a:off x="2128898" y="3687284"/>
          <a:ext cx="424949" cy="111375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723827" y="3687284"/>
          <a:ext cx="5779306" cy="111375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0" i="0" kern="120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kern="1200" dirty="0"/>
        </a:p>
      </dsp:txBody>
      <dsp:txXfrm>
        <a:off x="2723827" y="3687284"/>
        <a:ext cx="5779306" cy="1113750"/>
      </dsp:txXfrm>
    </dsp:sp>
    <dsp:sp modelId="{939B76D1-BB33-4E50-9ECD-839FB5787B95}">
      <dsp:nvSpPr>
        <dsp:cNvPr id="0" name=""/>
        <dsp:cNvSpPr/>
      </dsp:nvSpPr>
      <dsp:spPr>
        <a:xfrm>
          <a:off x="4153" y="4858634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Пренета средства из ранијих година</a:t>
          </a:r>
          <a:endParaRPr lang="en-US" sz="1600" b="1" kern="1200" dirty="0"/>
        </a:p>
      </dsp:txBody>
      <dsp:txXfrm>
        <a:off x="4153" y="4858634"/>
        <a:ext cx="2124745" cy="534600"/>
      </dsp:txXfrm>
    </dsp:sp>
    <dsp:sp modelId="{7845F59F-6101-48DE-ABCC-EC5351843F5B}">
      <dsp:nvSpPr>
        <dsp:cNvPr id="0" name=""/>
        <dsp:cNvSpPr/>
      </dsp:nvSpPr>
      <dsp:spPr>
        <a:xfrm>
          <a:off x="2128898" y="4858634"/>
          <a:ext cx="424949" cy="534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723827" y="4858634"/>
          <a:ext cx="5779306" cy="534600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/>
            <a:t> Представљају вишак прихода буџета општине који нису потрошени у претходној  буџетској години</a:t>
          </a:r>
          <a:endParaRPr lang="en-US" sz="1400" kern="1200" dirty="0"/>
        </a:p>
      </dsp:txBody>
      <dsp:txXfrm>
        <a:off x="2723827" y="4858634"/>
        <a:ext cx="5779306" cy="5346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1998781" y="1069517"/>
          <a:ext cx="2664411" cy="2664411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500" kern="1200" dirty="0"/>
            <a:t>Укупни буџетски приходи и примања  </a:t>
          </a:r>
          <a:r>
            <a:rPr lang="sr-Latn-RS" sz="2500" kern="1200" dirty="0" err="1">
              <a:solidFill>
                <a:srgbClr val="FF0000"/>
              </a:solidFill>
            </a:rPr>
            <a:t>xxxxx</a:t>
          </a:r>
          <a:r>
            <a:rPr lang="sr-Cyrl-RS" sz="2500" kern="1200" dirty="0"/>
            <a:t> динара</a:t>
          </a:r>
          <a:endParaRPr lang="en-US" sz="2500" kern="1200" dirty="0"/>
        </a:p>
      </dsp:txBody>
      <dsp:txXfrm>
        <a:off x="2388975" y="1459711"/>
        <a:ext cx="1884023" cy="1884023"/>
      </dsp:txXfrm>
    </dsp:sp>
    <dsp:sp modelId="{63432802-399F-407F-AC10-7219543A0326}">
      <dsp:nvSpPr>
        <dsp:cNvPr id="0" name=""/>
        <dsp:cNvSpPr/>
      </dsp:nvSpPr>
      <dsp:spPr>
        <a:xfrm>
          <a:off x="2664884" y="475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Приходи од  пореза 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rgbClr val="FF0000"/>
              </a:solidFill>
            </a:rPr>
            <a:t>    </a:t>
          </a:r>
          <a:r>
            <a:rPr lang="sr-Cyrl-RS" sz="1100" kern="1200" dirty="0"/>
            <a:t>    динара</a:t>
          </a:r>
          <a:endParaRPr lang="en-US" sz="1100" kern="1200" dirty="0"/>
        </a:p>
      </dsp:txBody>
      <dsp:txXfrm>
        <a:off x="2859981" y="195572"/>
        <a:ext cx="942011" cy="942011"/>
      </dsp:txXfrm>
    </dsp:sp>
    <dsp:sp modelId="{449BFEB2-6844-4A2C-8DC2-780280CBA079}">
      <dsp:nvSpPr>
        <dsp:cNvPr id="0" name=""/>
        <dsp:cNvSpPr/>
      </dsp:nvSpPr>
      <dsp:spPr>
        <a:xfrm>
          <a:off x="4167563" y="868047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Трансфери </a:t>
          </a:r>
          <a:r>
            <a:rPr lang="sr-Latn-RS" sz="1100" kern="1200" dirty="0" err="1">
              <a:solidFill>
                <a:srgbClr val="FF0000"/>
              </a:solidFill>
            </a:rPr>
            <a:t>xxxxxx</a:t>
          </a:r>
          <a:r>
            <a:rPr lang="sr-Latn-RS" sz="1100" kern="1200" dirty="0">
              <a:solidFill>
                <a:srgbClr val="FF0000"/>
              </a:solidFill>
            </a:rPr>
            <a:t> </a:t>
          </a:r>
          <a:r>
            <a:rPr lang="sr-Cyrl-RS" sz="1100" kern="1200" dirty="0"/>
            <a:t>динара</a:t>
          </a:r>
          <a:endParaRPr lang="en-US" sz="1100" kern="1200" dirty="0"/>
        </a:p>
      </dsp:txBody>
      <dsp:txXfrm>
        <a:off x="4362660" y="1063144"/>
        <a:ext cx="942011" cy="942011"/>
      </dsp:txXfrm>
    </dsp:sp>
    <dsp:sp modelId="{9DDE88A7-5745-4E4F-A7A8-F71A4DA0D5F2}">
      <dsp:nvSpPr>
        <dsp:cNvPr id="0" name=""/>
        <dsp:cNvSpPr/>
      </dsp:nvSpPr>
      <dsp:spPr>
        <a:xfrm>
          <a:off x="4180089" y="2589143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Други приходи  </a:t>
          </a:r>
          <a:r>
            <a:rPr lang="sr-Latn-RS" sz="1100" kern="1200" dirty="0" err="1">
              <a:solidFill>
                <a:srgbClr val="FF0000"/>
              </a:solidFill>
            </a:rPr>
            <a:t>xxxxx</a:t>
          </a:r>
          <a:r>
            <a:rPr lang="sr-Cyrl-RS" sz="1100" kern="1200" dirty="0"/>
            <a:t> динара</a:t>
          </a:r>
          <a:endParaRPr lang="en-US" sz="1100" kern="1200" dirty="0"/>
        </a:p>
      </dsp:txBody>
      <dsp:txXfrm>
        <a:off x="4375186" y="2784240"/>
        <a:ext cx="942011" cy="942011"/>
      </dsp:txXfrm>
    </dsp:sp>
    <dsp:sp modelId="{72DE4213-15E1-4436-8045-C055E8A54EDE}">
      <dsp:nvSpPr>
        <dsp:cNvPr id="0" name=""/>
        <dsp:cNvSpPr/>
      </dsp:nvSpPr>
      <dsp:spPr>
        <a:xfrm>
          <a:off x="2664884" y="3470764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Примања од продаје нефинансијске имовине 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/>
            <a:t> динара</a:t>
          </a:r>
          <a:endParaRPr lang="en-US" sz="1100" kern="1200" dirty="0"/>
        </a:p>
      </dsp:txBody>
      <dsp:txXfrm>
        <a:off x="2859981" y="3665861"/>
        <a:ext cx="942011" cy="942011"/>
      </dsp:txXfrm>
    </dsp:sp>
    <dsp:sp modelId="{91CFC9CD-FF79-40EF-A271-A8DBB0423AC2}">
      <dsp:nvSpPr>
        <dsp:cNvPr id="0" name=""/>
        <dsp:cNvSpPr/>
      </dsp:nvSpPr>
      <dsp:spPr>
        <a:xfrm>
          <a:off x="1162204" y="2603192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Примања од продаје финансијске имовине 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rgbClr val="FF0000"/>
              </a:solidFill>
            </a:rPr>
            <a:t> </a:t>
          </a:r>
          <a:r>
            <a:rPr lang="sr-Cyrl-RS" sz="1100" kern="1200" dirty="0"/>
            <a:t>динара</a:t>
          </a:r>
          <a:endParaRPr lang="en-US" sz="1100" kern="1200" dirty="0"/>
        </a:p>
      </dsp:txBody>
      <dsp:txXfrm>
        <a:off x="1357301" y="2798289"/>
        <a:ext cx="942011" cy="942011"/>
      </dsp:txXfrm>
    </dsp:sp>
    <dsp:sp modelId="{FC69A2CE-A671-47B5-8CD8-544465E52E9C}">
      <dsp:nvSpPr>
        <dsp:cNvPr id="0" name=""/>
        <dsp:cNvSpPr/>
      </dsp:nvSpPr>
      <dsp:spPr>
        <a:xfrm>
          <a:off x="1162204" y="868047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Пренета средства из ранијих година</a:t>
          </a:r>
          <a:r>
            <a:rPr lang="sr-Latn-RS" sz="1000" kern="1200" dirty="0"/>
            <a:t> </a:t>
          </a:r>
          <a:r>
            <a:rPr lang="sr-Latn-RS" sz="1000" kern="1200" dirty="0" err="1">
              <a:solidFill>
                <a:srgbClr val="FF0000"/>
              </a:solidFill>
            </a:rPr>
            <a:t>xxxx</a:t>
          </a:r>
          <a:r>
            <a:rPr lang="sr-Cyrl-RS" sz="1000" kern="1200" dirty="0"/>
            <a:t> </a:t>
          </a:r>
          <a:r>
            <a:rPr lang="sr-Latn-RS" sz="1000" kern="1200" dirty="0"/>
            <a:t>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1357301" y="1063144"/>
        <a:ext cx="942011" cy="94201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0" y="168686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Расходи за запослене</a:t>
          </a:r>
          <a:endParaRPr lang="en-US" sz="1500" b="1" kern="1200" dirty="0"/>
        </a:p>
      </dsp:txBody>
      <dsp:txXfrm>
        <a:off x="0" y="168686"/>
        <a:ext cx="2055390" cy="297000"/>
      </dsp:txXfrm>
    </dsp:sp>
    <dsp:sp modelId="{02385D1D-92EB-445D-B736-940004751C79}">
      <dsp:nvSpPr>
        <dsp:cNvPr id="0" name=""/>
        <dsp:cNvSpPr/>
      </dsp:nvSpPr>
      <dsp:spPr>
        <a:xfrm>
          <a:off x="2055390" y="66593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630900" y="66593"/>
          <a:ext cx="5590663" cy="501187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Расходи за запослене </a:t>
          </a:r>
          <a:r>
            <a:rPr lang="sr-Cyrl-RS" sz="1400" kern="1200" dirty="0"/>
            <a:t>представљају све трошкове за запослене, како у управи тако и код буџетских корисника</a:t>
          </a:r>
          <a:endParaRPr lang="en-US" sz="1400" kern="1200" dirty="0"/>
        </a:p>
      </dsp:txBody>
      <dsp:txXfrm>
        <a:off x="2630900" y="66593"/>
        <a:ext cx="5590663" cy="501187"/>
      </dsp:txXfrm>
    </dsp:sp>
    <dsp:sp modelId="{F40D94EA-52E0-4740-A924-EAF350BDF213}">
      <dsp:nvSpPr>
        <dsp:cNvPr id="0" name=""/>
        <dsp:cNvSpPr/>
      </dsp:nvSpPr>
      <dsp:spPr>
        <a:xfrm>
          <a:off x="0" y="723584"/>
          <a:ext cx="2055390" cy="501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Коришћење роба и услуга </a:t>
          </a:r>
          <a:endParaRPr lang="en-US" sz="1500" kern="1200" dirty="0"/>
        </a:p>
      </dsp:txBody>
      <dsp:txXfrm>
        <a:off x="0" y="723584"/>
        <a:ext cx="2055390" cy="501187"/>
      </dsp:txXfrm>
    </dsp:sp>
    <dsp:sp modelId="{0E930D30-96BC-4D43-B65A-EE88C46DBE48}">
      <dsp:nvSpPr>
        <dsp:cNvPr id="0" name=""/>
        <dsp:cNvSpPr/>
      </dsp:nvSpPr>
      <dsp:spPr>
        <a:xfrm>
          <a:off x="2055390" y="621780"/>
          <a:ext cx="411078" cy="704794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630900" y="621780"/>
          <a:ext cx="5590663" cy="704794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Коришћење роба и услуга </a:t>
          </a:r>
          <a:r>
            <a:rPr lang="sr-Cyrl-RS" sz="1400" kern="12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kern="1200" dirty="0"/>
        </a:p>
      </dsp:txBody>
      <dsp:txXfrm>
        <a:off x="2630900" y="621780"/>
        <a:ext cx="5590663" cy="704794"/>
      </dsp:txXfrm>
    </dsp:sp>
    <dsp:sp modelId="{CCB8139E-CA19-491D-9FCD-6BF28923C725}">
      <dsp:nvSpPr>
        <dsp:cNvPr id="0" name=""/>
        <dsp:cNvSpPr/>
      </dsp:nvSpPr>
      <dsp:spPr>
        <a:xfrm>
          <a:off x="0" y="1677575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Дотације и трансфери</a:t>
          </a:r>
          <a:endParaRPr lang="en-US" sz="1500" b="1" kern="1200" dirty="0"/>
        </a:p>
      </dsp:txBody>
      <dsp:txXfrm>
        <a:off x="0" y="1677575"/>
        <a:ext cx="2055390" cy="297000"/>
      </dsp:txXfrm>
    </dsp:sp>
    <dsp:sp modelId="{14D1633C-A097-4A5A-8269-B04E98857E56}">
      <dsp:nvSpPr>
        <dsp:cNvPr id="0" name=""/>
        <dsp:cNvSpPr/>
      </dsp:nvSpPr>
      <dsp:spPr>
        <a:xfrm>
          <a:off x="2055390" y="1380575"/>
          <a:ext cx="411078" cy="891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630900" y="1380575"/>
          <a:ext cx="5590663" cy="891000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Дотације и трансфери </a:t>
          </a:r>
          <a:r>
            <a:rPr lang="sr-Cyrl-RS" sz="1400" kern="1200" dirty="0"/>
            <a:t>су трошкови које локална самоуправа </a:t>
          </a:r>
          <a:r>
            <a:rPr lang="ru-RU" sz="1400" kern="12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kern="1200" dirty="0"/>
            <a:t> као што су школе, центар за социјални рад, дом здравља.</a:t>
          </a:r>
          <a:r>
            <a:rPr lang="en-US" sz="1400" kern="1200" dirty="0"/>
            <a:t> </a:t>
          </a:r>
        </a:p>
      </dsp:txBody>
      <dsp:txXfrm>
        <a:off x="2630900" y="1380575"/>
        <a:ext cx="5590663" cy="891000"/>
      </dsp:txXfrm>
    </dsp:sp>
    <dsp:sp modelId="{9312B733-3AEB-49F6-8245-08553BA2949B}">
      <dsp:nvSpPr>
        <dsp:cNvPr id="0" name=""/>
        <dsp:cNvSpPr/>
      </dsp:nvSpPr>
      <dsp:spPr>
        <a:xfrm>
          <a:off x="0" y="2427669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Остали расходи</a:t>
          </a:r>
          <a:endParaRPr lang="en-US" sz="1500" b="1" kern="1200" dirty="0"/>
        </a:p>
      </dsp:txBody>
      <dsp:txXfrm>
        <a:off x="0" y="2427669"/>
        <a:ext cx="2055390" cy="297000"/>
      </dsp:txXfrm>
    </dsp:sp>
    <dsp:sp modelId="{435AB433-2559-485A-A03D-C32F36288071}">
      <dsp:nvSpPr>
        <dsp:cNvPr id="0" name=""/>
        <dsp:cNvSpPr/>
      </dsp:nvSpPr>
      <dsp:spPr>
        <a:xfrm>
          <a:off x="2055390" y="2325575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630900" y="2325575"/>
          <a:ext cx="5590663" cy="501187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Остали расходи </a:t>
          </a:r>
          <a:r>
            <a:rPr lang="sr-Cyrl-RS" sz="1400" kern="1200" dirty="0"/>
            <a:t>обухватају дотације невладиним организацијама, порезе, таксе, новчане казне.</a:t>
          </a:r>
          <a:endParaRPr lang="en-US" sz="1400" kern="1200" dirty="0"/>
        </a:p>
      </dsp:txBody>
      <dsp:txXfrm>
        <a:off x="2630900" y="2325575"/>
        <a:ext cx="5590663" cy="501187"/>
      </dsp:txXfrm>
    </dsp:sp>
    <dsp:sp modelId="{EFAACCF6-3A6A-4536-89B0-F0A7C44F6BE1}">
      <dsp:nvSpPr>
        <dsp:cNvPr id="0" name=""/>
        <dsp:cNvSpPr/>
      </dsp:nvSpPr>
      <dsp:spPr>
        <a:xfrm>
          <a:off x="0" y="2982856"/>
          <a:ext cx="205740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Субвенције</a:t>
          </a:r>
          <a:endParaRPr lang="en-US" sz="1500" b="1" kern="1200" dirty="0"/>
        </a:p>
      </dsp:txBody>
      <dsp:txXfrm>
        <a:off x="0" y="2982856"/>
        <a:ext cx="2057400" cy="297000"/>
      </dsp:txXfrm>
    </dsp:sp>
    <dsp:sp modelId="{6497CA82-45EE-4BD1-AEB4-CC3961FBFB74}">
      <dsp:nvSpPr>
        <dsp:cNvPr id="0" name=""/>
        <dsp:cNvSpPr/>
      </dsp:nvSpPr>
      <dsp:spPr>
        <a:xfrm>
          <a:off x="2057399" y="2880762"/>
          <a:ext cx="411480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633471" y="2880762"/>
          <a:ext cx="5596128" cy="501187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kern="1200" dirty="0"/>
            <a:t>Субвенције</a:t>
          </a:r>
          <a:r>
            <a:rPr lang="ru-RU" sz="1400" kern="1200" dirty="0"/>
            <a:t> сe одобравају за функционисање међумесног превоза и  пољопривредним произвођачима. </a:t>
          </a:r>
          <a:endParaRPr lang="en-US" sz="1400" kern="1200" dirty="0"/>
        </a:p>
      </dsp:txBody>
      <dsp:txXfrm>
        <a:off x="2633471" y="2880762"/>
        <a:ext cx="5596128" cy="501187"/>
      </dsp:txXfrm>
    </dsp:sp>
    <dsp:sp modelId="{939B76D1-BB33-4E50-9ECD-839FB5787B95}">
      <dsp:nvSpPr>
        <dsp:cNvPr id="0" name=""/>
        <dsp:cNvSpPr/>
      </dsp:nvSpPr>
      <dsp:spPr>
        <a:xfrm>
          <a:off x="0" y="3538044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Социјална заштита</a:t>
          </a:r>
          <a:endParaRPr lang="en-US" sz="1500" b="1" kern="1200" dirty="0"/>
        </a:p>
      </dsp:txBody>
      <dsp:txXfrm>
        <a:off x="0" y="3538044"/>
        <a:ext cx="2055390" cy="297000"/>
      </dsp:txXfrm>
    </dsp:sp>
    <dsp:sp modelId="{7845F59F-6101-48DE-ABCC-EC5351843F5B}">
      <dsp:nvSpPr>
        <dsp:cNvPr id="0" name=""/>
        <dsp:cNvSpPr/>
      </dsp:nvSpPr>
      <dsp:spPr>
        <a:xfrm>
          <a:off x="2055390" y="3435950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630900" y="3435950"/>
          <a:ext cx="5590663" cy="50118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Социјална заштита </a:t>
          </a:r>
          <a:r>
            <a:rPr lang="sr-Cyrl-RS" sz="1400" kern="1200" dirty="0"/>
            <a:t>обухвата све трошкове исплате социјалне помоћи за различите категорије грађана.</a:t>
          </a:r>
          <a:endParaRPr lang="en-US" sz="1400" kern="1200" dirty="0"/>
        </a:p>
      </dsp:txBody>
      <dsp:txXfrm>
        <a:off x="2630900" y="3435950"/>
        <a:ext cx="5590663" cy="501187"/>
      </dsp:txXfrm>
    </dsp:sp>
    <dsp:sp modelId="{B471A916-B6F4-4017-A447-E2C98CEE19B9}">
      <dsp:nvSpPr>
        <dsp:cNvPr id="0" name=""/>
        <dsp:cNvSpPr/>
      </dsp:nvSpPr>
      <dsp:spPr>
        <a:xfrm>
          <a:off x="0" y="42138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Буџетска резерва</a:t>
          </a:r>
          <a:endParaRPr lang="en-US" sz="1500" b="1" kern="1200" dirty="0"/>
        </a:p>
      </dsp:txBody>
      <dsp:txXfrm>
        <a:off x="0" y="4213887"/>
        <a:ext cx="2055390" cy="297000"/>
      </dsp:txXfrm>
    </dsp:sp>
    <dsp:sp modelId="{7F976215-9D17-4223-A92A-D3302071B429}">
      <dsp:nvSpPr>
        <dsp:cNvPr id="0" name=""/>
        <dsp:cNvSpPr/>
      </dsp:nvSpPr>
      <dsp:spPr>
        <a:xfrm>
          <a:off x="2055390" y="39911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7D26-6540-4407-AA35-D081FC05F135}">
      <dsp:nvSpPr>
        <dsp:cNvPr id="0" name=""/>
        <dsp:cNvSpPr/>
      </dsp:nvSpPr>
      <dsp:spPr>
        <a:xfrm>
          <a:off x="2630900" y="3991137"/>
          <a:ext cx="5590663" cy="742500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500" b="1" kern="1200" dirty="0"/>
            <a:t>Буџетска резерва </a:t>
          </a:r>
          <a:r>
            <a:rPr lang="sr-Cyrl-RS" sz="1500" kern="1200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sz="1500" kern="1200" dirty="0"/>
        </a:p>
      </dsp:txBody>
      <dsp:txXfrm>
        <a:off x="2630900" y="3991137"/>
        <a:ext cx="5590663" cy="742500"/>
      </dsp:txXfrm>
    </dsp:sp>
    <dsp:sp modelId="{320B77C6-F8A0-4CEB-8B55-79E4A1BAF9E9}">
      <dsp:nvSpPr>
        <dsp:cNvPr id="0" name=""/>
        <dsp:cNvSpPr/>
      </dsp:nvSpPr>
      <dsp:spPr>
        <a:xfrm>
          <a:off x="0" y="50103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Капитални издаци</a:t>
          </a:r>
          <a:endParaRPr lang="en-US" sz="1500" b="1" kern="1200" dirty="0"/>
        </a:p>
      </dsp:txBody>
      <dsp:txXfrm>
        <a:off x="0" y="5010387"/>
        <a:ext cx="2055390" cy="297000"/>
      </dsp:txXfrm>
    </dsp:sp>
    <dsp:sp modelId="{803A06C6-F698-48F4-A91D-0B2B17EECBA4}">
      <dsp:nvSpPr>
        <dsp:cNvPr id="0" name=""/>
        <dsp:cNvSpPr/>
      </dsp:nvSpPr>
      <dsp:spPr>
        <a:xfrm>
          <a:off x="2055390" y="47876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0050D-5592-4FFB-BC24-07DF887B3DF2}">
      <dsp:nvSpPr>
        <dsp:cNvPr id="0" name=""/>
        <dsp:cNvSpPr/>
      </dsp:nvSpPr>
      <dsp:spPr>
        <a:xfrm>
          <a:off x="2630900" y="4787637"/>
          <a:ext cx="5590663" cy="742500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500" b="1" kern="1200" dirty="0"/>
            <a:t>Капитални издаци </a:t>
          </a:r>
          <a:r>
            <a:rPr lang="sr-Cyrl-RS" sz="1500" kern="1200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sz="1500" kern="1200" dirty="0"/>
        </a:p>
      </dsp:txBody>
      <dsp:txXfrm>
        <a:off x="2630900" y="4787637"/>
        <a:ext cx="5590663" cy="7425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884431-F906-455C-AAF5-4FBEC1E13C27}">
      <dsp:nvSpPr>
        <dsp:cNvPr id="0" name=""/>
        <dsp:cNvSpPr/>
      </dsp:nvSpPr>
      <dsp:spPr>
        <a:xfrm>
          <a:off x="2406080" y="452153"/>
          <a:ext cx="3704076" cy="3704076"/>
        </a:xfrm>
        <a:prstGeom prst="blockArc">
          <a:avLst>
            <a:gd name="adj1" fmla="val 13069771"/>
            <a:gd name="adj2" fmla="val 15892869"/>
            <a:gd name="adj3" fmla="val 3434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575E5C-DEAA-49FF-9C6A-0DF4C03D040D}">
      <dsp:nvSpPr>
        <dsp:cNvPr id="0" name=""/>
        <dsp:cNvSpPr/>
      </dsp:nvSpPr>
      <dsp:spPr>
        <a:xfrm>
          <a:off x="2234321" y="643702"/>
          <a:ext cx="3704076" cy="3704076"/>
        </a:xfrm>
        <a:prstGeom prst="blockArc">
          <a:avLst>
            <a:gd name="adj1" fmla="val 11148650"/>
            <a:gd name="adj2" fmla="val 13556078"/>
            <a:gd name="adj3" fmla="val 3434"/>
          </a:avLst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FD8D8-F116-4363-8F07-0BDD118D8287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8100000"/>
            <a:gd name="adj2" fmla="val 10800000"/>
            <a:gd name="adj3" fmla="val 3434"/>
          </a:avLst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B55A0-D6BC-47A3-92D9-CF0D462CBA3E}">
      <dsp:nvSpPr>
        <dsp:cNvPr id="0" name=""/>
        <dsp:cNvSpPr/>
      </dsp:nvSpPr>
      <dsp:spPr>
        <a:xfrm>
          <a:off x="2223280" y="439336"/>
          <a:ext cx="3704076" cy="3704076"/>
        </a:xfrm>
        <a:prstGeom prst="blockArc">
          <a:avLst>
            <a:gd name="adj1" fmla="val 5309683"/>
            <a:gd name="adj2" fmla="val 8045950"/>
            <a:gd name="adj3" fmla="val 3434"/>
          </a:avLst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C4AA2-7966-4002-8CE2-7479E65C1C79}">
      <dsp:nvSpPr>
        <dsp:cNvPr id="0" name=""/>
        <dsp:cNvSpPr/>
      </dsp:nvSpPr>
      <dsp:spPr>
        <a:xfrm>
          <a:off x="2264706" y="438719"/>
          <a:ext cx="3704076" cy="3704076"/>
        </a:xfrm>
        <a:prstGeom prst="blockArc">
          <a:avLst>
            <a:gd name="adj1" fmla="val 2755725"/>
            <a:gd name="adj2" fmla="val 5387933"/>
            <a:gd name="adj3" fmla="val 3434"/>
          </a:avLst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05264-FBF1-4254-AA6E-8DA1048C9EC5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0"/>
            <a:gd name="adj2" fmla="val 2700000"/>
            <a:gd name="adj3" fmla="val 3434"/>
          </a:avLst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2F3FF-3AAD-4819-B004-ADDCB69227EB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18900000"/>
            <a:gd name="adj2" fmla="val 0"/>
            <a:gd name="adj3" fmla="val 3434"/>
          </a:avLst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62812-7B8C-4DB2-9C0D-14651D9AFC46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16200000"/>
            <a:gd name="adj2" fmla="val 18900000"/>
            <a:gd name="adj3" fmla="val 3434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436B1-B652-4794-B4F4-4850647DACEB}">
      <dsp:nvSpPr>
        <dsp:cNvPr id="0" name=""/>
        <dsp:cNvSpPr/>
      </dsp:nvSpPr>
      <dsp:spPr>
        <a:xfrm>
          <a:off x="3264696" y="1459848"/>
          <a:ext cx="1662034" cy="170320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000" kern="1200" dirty="0">
              <a:solidFill>
                <a:schemeClr val="bg1"/>
              </a:solidFill>
            </a:rPr>
            <a:t>Укупни расходи и издаци </a:t>
          </a:r>
          <a:r>
            <a:rPr lang="sr-Latn-RS" sz="2000" kern="1200" dirty="0" err="1">
              <a:solidFill>
                <a:srgbClr val="FF0000"/>
              </a:solidFill>
            </a:rPr>
            <a:t>xxxx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3508095" y="1709277"/>
        <a:ext cx="1175236" cy="1204347"/>
      </dsp:txXfrm>
    </dsp:sp>
    <dsp:sp modelId="{73F305AC-CFDC-45B1-8AB8-6FABD1C99179}">
      <dsp:nvSpPr>
        <dsp:cNvPr id="0" name=""/>
        <dsp:cNvSpPr/>
      </dsp:nvSpPr>
      <dsp:spPr>
        <a:xfrm>
          <a:off x="3472453" y="-131104"/>
          <a:ext cx="1246518" cy="124462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Коришћење роба и услуга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ru-RU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655001" y="51168"/>
        <a:ext cx="881422" cy="880084"/>
      </dsp:txXfrm>
    </dsp:sp>
    <dsp:sp modelId="{A14630AA-C1BD-4A7E-B665-0A7C9B6C19C9}">
      <dsp:nvSpPr>
        <dsp:cNvPr id="0" name=""/>
        <dsp:cNvSpPr/>
      </dsp:nvSpPr>
      <dsp:spPr>
        <a:xfrm>
          <a:off x="4800090" y="450388"/>
          <a:ext cx="1165455" cy="1147914"/>
        </a:xfrm>
        <a:prstGeom prst="ellipse">
          <a:avLst/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Дотације и трансфери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970767" y="618496"/>
        <a:ext cx="824101" cy="811698"/>
      </dsp:txXfrm>
    </dsp:sp>
    <dsp:sp modelId="{E43F7264-94BE-4E7E-8A98-A0D70BB3AF06}">
      <dsp:nvSpPr>
        <dsp:cNvPr id="0" name=""/>
        <dsp:cNvSpPr/>
      </dsp:nvSpPr>
      <dsp:spPr>
        <a:xfrm>
          <a:off x="5381584" y="1785007"/>
          <a:ext cx="1068741" cy="1052887"/>
        </a:xfrm>
        <a:prstGeom prst="ellipse">
          <a:avLst/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Расходи за запослене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5538097" y="1939199"/>
        <a:ext cx="755715" cy="744503"/>
      </dsp:txXfrm>
    </dsp:sp>
    <dsp:sp modelId="{115526CD-270E-4C52-A164-15F2B6F9FE39}">
      <dsp:nvSpPr>
        <dsp:cNvPr id="0" name=""/>
        <dsp:cNvSpPr/>
      </dsp:nvSpPr>
      <dsp:spPr>
        <a:xfrm>
          <a:off x="4850254" y="3084884"/>
          <a:ext cx="1065128" cy="1027344"/>
        </a:xfrm>
        <a:prstGeom prst="ellipse">
          <a:avLst/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Социјална помоћ </a:t>
          </a:r>
          <a:r>
            <a:rPr lang="sr-Latn-RS" sz="1100" kern="1200" dirty="0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5006238" y="3235335"/>
        <a:ext cx="753160" cy="726442"/>
      </dsp:txXfrm>
    </dsp:sp>
    <dsp:sp modelId="{5101AD7C-EA94-402A-A388-0FD916639D60}">
      <dsp:nvSpPr>
        <dsp:cNvPr id="0" name=""/>
        <dsp:cNvSpPr/>
      </dsp:nvSpPr>
      <dsp:spPr>
        <a:xfrm>
          <a:off x="3604745" y="3585613"/>
          <a:ext cx="1036777" cy="1050749"/>
        </a:xfrm>
        <a:prstGeom prst="ellipse">
          <a:avLst/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Субвенције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756577" y="3739492"/>
        <a:ext cx="733113" cy="742991"/>
      </dsp:txXfrm>
    </dsp:sp>
    <dsp:sp modelId="{D19ADD6D-9F0A-4766-B637-BB2D5495A9BB}">
      <dsp:nvSpPr>
        <dsp:cNvPr id="0" name=""/>
        <dsp:cNvSpPr/>
      </dsp:nvSpPr>
      <dsp:spPr>
        <a:xfrm>
          <a:off x="2306192" y="3084884"/>
          <a:ext cx="1004830" cy="1027344"/>
        </a:xfrm>
        <a:prstGeom prst="ellipse">
          <a:avLst/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Остали расходи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453346" y="3235335"/>
        <a:ext cx="710522" cy="726442"/>
      </dsp:txXfrm>
    </dsp:sp>
    <dsp:sp modelId="{4F05B281-B6DB-45BB-A427-1BF92AADC139}">
      <dsp:nvSpPr>
        <dsp:cNvPr id="0" name=""/>
        <dsp:cNvSpPr/>
      </dsp:nvSpPr>
      <dsp:spPr>
        <a:xfrm>
          <a:off x="1779274" y="1757247"/>
          <a:ext cx="992394" cy="1108407"/>
        </a:xfrm>
        <a:prstGeom prst="ellipse">
          <a:avLst/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Средства резерве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1924607" y="1919569"/>
        <a:ext cx="701728" cy="783763"/>
      </dsp:txXfrm>
    </dsp:sp>
    <dsp:sp modelId="{2D6C03BD-4023-431E-84F6-C080A9961C8A}">
      <dsp:nvSpPr>
        <dsp:cNvPr id="0" name=""/>
        <dsp:cNvSpPr/>
      </dsp:nvSpPr>
      <dsp:spPr>
        <a:xfrm>
          <a:off x="2225879" y="607694"/>
          <a:ext cx="1189082" cy="1160235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Капитални издаци </a:t>
          </a:r>
          <a:r>
            <a:rPr lang="sr-Latn-RS" sz="1100" kern="1200" dirty="0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400016" y="777606"/>
        <a:ext cx="840808" cy="8204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11.01.2024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11.01.2024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R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5096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93636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9776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11.01.2024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pPr/>
              <a:t>11.01.2024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pPr/>
              <a:t>11.01.2024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11.01.2024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105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pPr/>
              <a:t>11.01.2024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11.01.2024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pPr/>
              <a:t>11.01.2024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pPr/>
              <a:t>11.01.2024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11.01.2024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11.01.2024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pPr/>
              <a:t>11.01.2024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pPr/>
              <a:t>11.01.2024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pPr/>
              <a:t>11.01.2024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openclipart.org/detail/171507/money-pot-by-gnokii-171507" TargetMode="External"/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microsoft.com/office/2007/relationships/diagramDrawing" Target="../diagrams/drawin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ОПШТИНА</a:t>
            </a:r>
            <a:r>
              <a:rPr lang="sr-Latn-RS" dirty="0" smtClean="0"/>
              <a:t> </a:t>
            </a:r>
            <a:r>
              <a:rPr lang="sr-Cyrl-RS" dirty="0" smtClean="0"/>
              <a:t>КЛАДОВО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97792"/>
            <a:ext cx="6400800" cy="1600200"/>
          </a:xfrm>
        </p:spPr>
        <p:txBody>
          <a:bodyPr>
            <a:normAutofit/>
          </a:bodyPr>
          <a:lstStyle/>
          <a:p>
            <a:r>
              <a:rPr lang="sr-Cyrl-RS" dirty="0" smtClean="0"/>
              <a:t>ВОДИЧ </a:t>
            </a:r>
            <a:r>
              <a:rPr lang="sr-Cyrl-RS" dirty="0"/>
              <a:t>КРОЗ </a:t>
            </a:r>
            <a:r>
              <a:rPr lang="sr-Cyrl-RS" dirty="0" smtClean="0"/>
              <a:t>ОДЛУКУ </a:t>
            </a:r>
            <a:r>
              <a:rPr lang="sr-Cyrl-RS" dirty="0"/>
              <a:t>О БУЏЕТУ за </a:t>
            </a:r>
            <a:r>
              <a:rPr lang="sr-Cyrl-RS" dirty="0" smtClean="0"/>
              <a:t>202</a:t>
            </a:r>
            <a:r>
              <a:rPr lang="sr-Latn-RS" dirty="0" smtClean="0"/>
              <a:t>4</a:t>
            </a:r>
            <a:r>
              <a:rPr lang="sr-Cyrl-RS" dirty="0" smtClean="0"/>
              <a:t>. </a:t>
            </a:r>
            <a:r>
              <a:rPr lang="sr-Cyrl-RS" dirty="0"/>
              <a:t>годину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026" name="Picture 2" descr="D:\gabrijela\d particija\backup 14.06.2016\My Documents\kladovo-grb_309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228601"/>
            <a:ext cx="1981200" cy="1752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642155704"/>
      </p:ext>
    </p:extLst>
  </p:cSld>
  <p:clrMapOvr>
    <a:masterClrMapping/>
  </p:clrMapOvr>
  <p:extLst mod="1">
    <p:ext uri="{E180D4A7-C9FB-4DFB-919C-405C955672EB}">
      <p14:showEvtLst xmlns="" xmlns:p14="http://schemas.microsoft.com/office/powerpoint/2010/main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9919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Шта су приходи и примања буџета?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469107456"/>
              </p:ext>
            </p:extLst>
          </p:nvPr>
        </p:nvGraphicFramePr>
        <p:xfrm>
          <a:off x="457200" y="1124744"/>
          <a:ext cx="8507288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77873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105" y="247867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планираних прихода и примања за </a:t>
            </a:r>
            <a:r>
              <a:rPr lang="sr-Cyrl-RS" sz="3000" b="1" dirty="0" smtClean="0"/>
              <a:t>202</a:t>
            </a:r>
            <a:r>
              <a:rPr lang="sr-Latn-RS" sz="3000" b="1" dirty="0" smtClean="0"/>
              <a:t>4</a:t>
            </a:r>
            <a:r>
              <a:rPr lang="sr-Cyrl-RS" sz="3000" b="1" dirty="0" smtClean="0"/>
              <a:t>. </a:t>
            </a:r>
            <a:r>
              <a:rPr lang="sr-Cyrl-RS" sz="3000" b="1" dirty="0"/>
              <a:t>годину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="" xmlns:p14="http://schemas.microsoft.com/office/powerpoint/2010/main" val="2082088799"/>
              </p:ext>
            </p:extLst>
          </p:nvPr>
        </p:nvGraphicFramePr>
        <p:xfrm>
          <a:off x="1241013" y="1417638"/>
          <a:ext cx="6661974" cy="480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 smtClean="0"/>
              <a:t>Структура </a:t>
            </a:r>
            <a:r>
              <a:rPr lang="sr-Cyrl-RS" sz="2800" dirty="0" smtClean="0"/>
              <a:t>планираних</a:t>
            </a:r>
            <a:r>
              <a:rPr lang="sr-Cyrl-RS" sz="3200" dirty="0" smtClean="0"/>
              <a:t> приходи и примања за 202</a:t>
            </a:r>
            <a:r>
              <a:rPr lang="sr-Latn-RS" sz="3200" dirty="0" smtClean="0"/>
              <a:t>4</a:t>
            </a:r>
            <a:r>
              <a:rPr lang="sr-Cyrl-RS" sz="3200" dirty="0" smtClean="0"/>
              <a:t>.годину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81000" y="1295400"/>
          <a:ext cx="82296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="" xmlns:a16="http://schemas.microsoft.com/office/drawing/2014/main" id="{087E60ED-409A-4469-8A69-9AF5DEC571B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152400"/>
            <a:ext cx="7978080" cy="914400"/>
          </a:xfrm>
        </p:spPr>
        <p:txBody>
          <a:bodyPr>
            <a:normAutofit fontScale="90000"/>
          </a:bodyPr>
          <a:lstStyle/>
          <a:p>
            <a:r>
              <a:rPr lang="sr-Cyrl-RS" sz="2800" b="1" dirty="0" smtClean="0"/>
              <a:t>Које промене у буџету се очекују у односу на текућу 20</a:t>
            </a:r>
            <a:r>
              <a:rPr lang="sr-Latn-RS" sz="2800" b="1" dirty="0" smtClean="0"/>
              <a:t>23</a:t>
            </a:r>
            <a:r>
              <a:rPr lang="sr-Cyrl-RS" sz="2800" b="1" dirty="0" smtClean="0"/>
              <a:t> годину</a:t>
            </a:r>
            <a:r>
              <a:rPr lang="sr-Cyrl-RS" sz="2800" dirty="0" smtClean="0"/>
              <a:t>?</a:t>
            </a:r>
            <a:endParaRPr lang="en-US" sz="2800" dirty="0"/>
          </a:p>
        </p:txBody>
      </p:sp>
      <p:sp>
        <p:nvSpPr>
          <p:cNvPr id="13315" name="Rectangle 3">
            <a:extLst>
              <a:ext uri="{FF2B5EF4-FFF2-40B4-BE49-F238E27FC236}">
                <a16:creationId xmlns="" xmlns:a16="http://schemas.microsoft.com/office/drawing/2014/main" id="{0E797032-4144-4533-8624-B69EB7AFB8A8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306444" y="1143000"/>
            <a:ext cx="8229600" cy="1066800"/>
          </a:xfrm>
        </p:spPr>
        <p:txBody>
          <a:bodyPr>
            <a:noAutofit/>
          </a:bodyPr>
          <a:lstStyle/>
          <a:p>
            <a:pPr algn="just"/>
            <a:r>
              <a:rPr lang="sr-Cyrl-RS" sz="1800" dirty="0" smtClean="0"/>
              <a:t>Пројектовано је да ће укупни </a:t>
            </a:r>
            <a:r>
              <a:rPr lang="sr-Cyrl-RS" sz="1800" dirty="0"/>
              <a:t>приходи и примања наше општине у </a:t>
            </a:r>
            <a:r>
              <a:rPr lang="sr-Cyrl-RS" sz="1800" dirty="0" smtClean="0"/>
              <a:t>202</a:t>
            </a:r>
            <a:r>
              <a:rPr lang="sr-Latn-RS" sz="1800" dirty="0" smtClean="0"/>
              <a:t>4</a:t>
            </a:r>
            <a:r>
              <a:rPr lang="sr-Cyrl-RS" sz="1800" dirty="0" smtClean="0"/>
              <a:t>. </a:t>
            </a:r>
            <a:r>
              <a:rPr lang="sr-Cyrl-RS" sz="1800" dirty="0"/>
              <a:t>години </a:t>
            </a:r>
            <a:r>
              <a:rPr lang="sr-Cyrl-RS" sz="1800" dirty="0" smtClean="0"/>
              <a:t>( </a:t>
            </a:r>
            <a:r>
              <a:rPr lang="sr-Cyrl-RS" sz="1800" b="1" dirty="0" smtClean="0">
                <a:solidFill>
                  <a:srgbClr val="FF0000"/>
                </a:solidFill>
              </a:rPr>
              <a:t>збирно по свим изворима финансирања</a:t>
            </a:r>
            <a:r>
              <a:rPr lang="sr-Cyrl-RS" sz="1800" dirty="0" smtClean="0"/>
              <a:t>) бити  </a:t>
            </a:r>
            <a:r>
              <a:rPr lang="sr-Cyrl-RS" sz="1800" b="1" dirty="0" smtClean="0"/>
              <a:t>смањени </a:t>
            </a:r>
            <a:r>
              <a:rPr lang="sr-Cyrl-RS" sz="1800" dirty="0"/>
              <a:t>у односу на последњу измену Одлуке о буџету </a:t>
            </a:r>
            <a:r>
              <a:rPr lang="sr-Cyrl-RS" sz="1800" dirty="0" smtClean="0"/>
              <a:t>за 20</a:t>
            </a:r>
            <a:r>
              <a:rPr lang="sr-Latn-RS" sz="1800" dirty="0" smtClean="0"/>
              <a:t>23</a:t>
            </a:r>
            <a:r>
              <a:rPr lang="sr-Cyrl-RS" sz="1800" dirty="0" smtClean="0"/>
              <a:t>. годину за </a:t>
            </a:r>
            <a:r>
              <a:rPr lang="sr-Latn-RS" sz="1800" dirty="0" smtClean="0"/>
              <a:t>23.557.320 </a:t>
            </a:r>
            <a:r>
              <a:rPr lang="sr-Cyrl-RS" sz="1800" dirty="0" smtClean="0"/>
              <a:t>динара , </a:t>
            </a:r>
            <a:r>
              <a:rPr lang="sr-Cyrl-RS" sz="1800" dirty="0"/>
              <a:t>односно за</a:t>
            </a:r>
            <a:r>
              <a:rPr lang="sr-Cyrl-RS" sz="1800" dirty="0">
                <a:solidFill>
                  <a:srgbClr val="FF0000"/>
                </a:solidFill>
              </a:rPr>
              <a:t> </a:t>
            </a:r>
            <a:r>
              <a:rPr lang="sr-Latn-RS" sz="1800" b="1" dirty="0" smtClean="0">
                <a:solidFill>
                  <a:srgbClr val="FF0000"/>
                </a:solidFill>
              </a:rPr>
              <a:t>2</a:t>
            </a:r>
            <a:r>
              <a:rPr lang="sr-Cyrl-RS" sz="1800" b="1" dirty="0" smtClean="0">
                <a:solidFill>
                  <a:srgbClr val="FF0000"/>
                </a:solidFill>
              </a:rPr>
              <a:t>,</a:t>
            </a:r>
            <a:r>
              <a:rPr lang="sr-Latn-RS" sz="1800" b="1" dirty="0" smtClean="0">
                <a:solidFill>
                  <a:srgbClr val="FF0000"/>
                </a:solidFill>
              </a:rPr>
              <a:t>383</a:t>
            </a:r>
            <a:r>
              <a:rPr lang="sr-Cyrl-RS" sz="1800" b="1" dirty="0" smtClean="0"/>
              <a:t>%</a:t>
            </a:r>
            <a:r>
              <a:rPr lang="sr-Cyrl-RS" sz="1800" dirty="0" smtClean="0"/>
              <a:t>.</a:t>
            </a:r>
          </a:p>
          <a:p>
            <a:pPr algn="just"/>
            <a:endParaRPr lang="en-US" sz="1800" dirty="0"/>
          </a:p>
          <a:p>
            <a:endParaRPr lang="en-US" sz="1800" dirty="0"/>
          </a:p>
        </p:txBody>
      </p:sp>
      <p:sp>
        <p:nvSpPr>
          <p:cNvPr id="13317" name="Rectangle 5">
            <a:extLst>
              <a:ext uri="{FF2B5EF4-FFF2-40B4-BE49-F238E27FC236}">
                <a16:creationId xmlns="" xmlns:a16="http://schemas.microsoft.com/office/drawing/2014/main" id="{D3B117C4-EC32-452E-9A8F-8386B304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590800"/>
            <a:ext cx="639445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је смањење</a:t>
            </a:r>
            <a:r>
              <a:rPr lang="sr-Cyrl-RS" sz="1600" dirty="0" smtClean="0">
                <a:solidFill>
                  <a:srgbClr val="FF0000"/>
                </a:solidFill>
              </a:rPr>
              <a:t> </a:t>
            </a:r>
            <a:r>
              <a:rPr lang="sr-Cyrl-RS" sz="1600" b="1" dirty="0" smtClean="0">
                <a:solidFill>
                  <a:srgbClr val="FF0000"/>
                </a:solidFill>
              </a:rPr>
              <a:t>Трансфера</a:t>
            </a:r>
            <a:r>
              <a:rPr lang="sr-Cyrl-RS" sz="1600" dirty="0" smtClean="0"/>
              <a:t> за </a:t>
            </a:r>
            <a:r>
              <a:rPr lang="sr-Cyrl-RS" sz="1600" b="1" dirty="0" smtClean="0"/>
              <a:t>1.994.320 </a:t>
            </a:r>
            <a:r>
              <a:rPr lang="sr-Cyrl-RS" sz="1600" dirty="0" smtClean="0"/>
              <a:t>динара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је смањење </a:t>
            </a:r>
            <a:r>
              <a:rPr lang="sr-Cyrl-RS" sz="1600" b="1" dirty="0" smtClean="0">
                <a:solidFill>
                  <a:srgbClr val="FF0000"/>
                </a:solidFill>
              </a:rPr>
              <a:t>Пренетих средства из ранијих година </a:t>
            </a:r>
            <a:r>
              <a:rPr lang="sr-Cyrl-RS" sz="1600" dirty="0" smtClean="0"/>
              <a:t>за </a:t>
            </a:r>
            <a:r>
              <a:rPr lang="sr-Latn-RS" sz="1600" b="1" dirty="0" smtClean="0"/>
              <a:t>86</a:t>
            </a:r>
            <a:r>
              <a:rPr lang="sr-Cyrl-RS" sz="1600" b="1" dirty="0" smtClean="0"/>
              <a:t>.</a:t>
            </a:r>
            <a:r>
              <a:rPr lang="sr-Latn-RS" sz="1600" b="1" dirty="0" smtClean="0"/>
              <a:t>063</a:t>
            </a:r>
            <a:r>
              <a:rPr lang="sr-Cyrl-RS" sz="1600" b="1" dirty="0" smtClean="0"/>
              <a:t>.</a:t>
            </a:r>
            <a:r>
              <a:rPr lang="sr-Latn-RS" sz="1600" b="1" dirty="0" smtClean="0"/>
              <a:t>000</a:t>
            </a:r>
            <a:r>
              <a:rPr lang="sr-Cyrl-RS" sz="1600" dirty="0" smtClean="0"/>
              <a:t> динара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је смањење </a:t>
            </a:r>
            <a:r>
              <a:rPr lang="sr-Cyrl-RS" sz="1600" b="1" dirty="0" smtClean="0">
                <a:solidFill>
                  <a:srgbClr val="FF0000"/>
                </a:solidFill>
              </a:rPr>
              <a:t>Донација од међународних орг. </a:t>
            </a:r>
            <a:r>
              <a:rPr lang="sr-Cyrl-RS" sz="1600" dirty="0" smtClean="0"/>
              <a:t>за </a:t>
            </a:r>
            <a:r>
              <a:rPr lang="sr-Cyrl-RS" sz="1600" b="1" dirty="0" smtClean="0"/>
              <a:t>500.000 </a:t>
            </a:r>
            <a:r>
              <a:rPr lang="sr-Cyrl-RS" sz="1600" dirty="0" smtClean="0"/>
              <a:t>динара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sr-Cyrl-RS" dirty="0" smtClean="0"/>
          </a:p>
          <a:p>
            <a:pPr algn="just"/>
            <a:endParaRPr lang="sr-Cyrl-RS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је повећање </a:t>
            </a:r>
            <a:r>
              <a:rPr lang="sr-Cyrl-R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Примања од продаје нефинансијске имовине</a:t>
            </a:r>
            <a:r>
              <a:rPr lang="sr-Cyrl-RS" sz="1600" dirty="0" smtClean="0"/>
              <a:t> за </a:t>
            </a:r>
            <a:r>
              <a:rPr lang="sr-Cyrl-RS" sz="1600" b="1" dirty="0" smtClean="0"/>
              <a:t>17.504.000 </a:t>
            </a:r>
            <a:r>
              <a:rPr lang="sr-Cyrl-RS" sz="1600" dirty="0" smtClean="0"/>
              <a:t>динара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је</a:t>
            </a:r>
            <a:r>
              <a:rPr lang="sr-Latn-RS" sz="1600" dirty="0" smtClean="0"/>
              <a:t> </a:t>
            </a:r>
            <a:r>
              <a:rPr lang="sr-Cyrl-RS" sz="1600" dirty="0" smtClean="0"/>
              <a:t>повећање </a:t>
            </a:r>
            <a:r>
              <a:rPr lang="sr-Cyrl-R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Пореских прихода </a:t>
            </a:r>
            <a:r>
              <a:rPr lang="sr-Cyrl-RS" sz="1600" dirty="0" smtClean="0"/>
              <a:t>за </a:t>
            </a:r>
            <a:r>
              <a:rPr lang="sr-Cyrl-RS" sz="1600" b="1" dirty="0" smtClean="0"/>
              <a:t>42</a:t>
            </a:r>
            <a:r>
              <a:rPr lang="sr-Latn-RS" sz="1600" b="1" dirty="0" smtClean="0"/>
              <a:t>.</a:t>
            </a:r>
            <a:r>
              <a:rPr lang="sr-Cyrl-RS" sz="1600" b="1" dirty="0" smtClean="0"/>
              <a:t>512.000</a:t>
            </a:r>
            <a:r>
              <a:rPr lang="sr-Latn-RS" sz="1600" dirty="0" smtClean="0"/>
              <a:t> </a:t>
            </a:r>
            <a:r>
              <a:rPr lang="sr-Cyrl-RS" sz="1600" dirty="0" smtClean="0"/>
              <a:t>динара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је повећање</a:t>
            </a:r>
            <a:r>
              <a:rPr lang="sr-Cyrl-RS" sz="1600" b="1" dirty="0" smtClean="0"/>
              <a:t> </a:t>
            </a:r>
            <a:r>
              <a:rPr lang="sr-Cyrl-R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Мешовитих и неодређених прихода </a:t>
            </a:r>
            <a:r>
              <a:rPr lang="sr-Cyrl-RS" sz="1600" dirty="0" smtClean="0"/>
              <a:t>за </a:t>
            </a:r>
            <a:r>
              <a:rPr lang="sr-Cyrl-RS" sz="1600" b="1" dirty="0" smtClean="0"/>
              <a:t>4.060.000</a:t>
            </a:r>
            <a:r>
              <a:rPr lang="sr-Cyrl-RS" sz="1600" dirty="0" smtClean="0"/>
              <a:t> динара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је повећање</a:t>
            </a:r>
            <a:r>
              <a:rPr lang="sr-Cyrl-RS" sz="1600" b="1" dirty="0" smtClean="0"/>
              <a:t> </a:t>
            </a:r>
            <a:r>
              <a:rPr lang="sr-Cyrl-R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Других прихода </a:t>
            </a:r>
            <a:r>
              <a:rPr lang="sr-Cyrl-RS" sz="1600" dirty="0" smtClean="0"/>
              <a:t>за </a:t>
            </a:r>
            <a:r>
              <a:rPr lang="sr-Cyrl-RS" sz="1600" b="1" dirty="0" smtClean="0"/>
              <a:t>924.000</a:t>
            </a:r>
            <a:r>
              <a:rPr lang="sr-Cyrl-RS" sz="1600" dirty="0" smtClean="0"/>
              <a:t> динара</a:t>
            </a:r>
          </a:p>
          <a:p>
            <a:pPr algn="just"/>
            <a:r>
              <a:rPr lang="sr-Cyrl-RS" sz="1600" dirty="0" smtClean="0"/>
              <a:t>     </a:t>
            </a:r>
            <a:endParaRPr lang="sr-Cyrl-RS" dirty="0" smtClean="0"/>
          </a:p>
          <a:p>
            <a:pPr algn="just">
              <a:buFont typeface="Arial" panose="020B0604020202020204" pitchFamily="34" charset="0"/>
              <a:buChar char="•"/>
            </a:pPr>
            <a:endParaRPr lang="sr-Cyrl-RS" dirty="0" smtClean="0"/>
          </a:p>
          <a:p>
            <a:pPr algn="just">
              <a:buFont typeface="Arial" panose="020B0604020202020204" pitchFamily="34" charset="0"/>
              <a:buChar char="•"/>
            </a:pPr>
            <a:endParaRPr lang="sr-Cyrl-RS" dirty="0" smtClean="0"/>
          </a:p>
          <a:p>
            <a:pPr algn="just"/>
            <a:r>
              <a:rPr lang="sr-Cyrl-RS" sz="1600" b="1" dirty="0" smtClean="0">
                <a:solidFill>
                  <a:srgbClr val="FF0000"/>
                </a:solidFill>
              </a:rPr>
              <a:t>    </a:t>
            </a:r>
            <a:endParaRPr lang="sr-Cyrl-RS" sz="1600" dirty="0" smtClean="0"/>
          </a:p>
          <a:p>
            <a:pPr lvl="0" algn="just"/>
            <a:endParaRPr lang="en-US" dirty="0"/>
          </a:p>
        </p:txBody>
      </p:sp>
      <p:sp>
        <p:nvSpPr>
          <p:cNvPr id="13318" name="AutoShape 7">
            <a:extLst>
              <a:ext uri="{FF2B5EF4-FFF2-40B4-BE49-F238E27FC236}">
                <a16:creationId xmlns="" xmlns:a16="http://schemas.microsoft.com/office/drawing/2014/main" id="{D6A40074-96B9-4BD4-A23E-DED00FC03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590800"/>
            <a:ext cx="485775" cy="160020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53FCF31A-C414-495D-B6FB-67BE073A9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1" name="AutoShape 7">
            <a:extLst>
              <a:ext uri="{FF2B5EF4-FFF2-40B4-BE49-F238E27FC236}">
                <a16:creationId xmlns="" xmlns:a16="http://schemas.microsoft.com/office/drawing/2014/main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419600"/>
            <a:ext cx="533400" cy="1371601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 dirty="0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67987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шта се троше јавна средства</a:t>
            </a:r>
            <a:r>
              <a:rPr lang="en-US" sz="3000" b="1" dirty="0"/>
              <a:t>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7574"/>
            <a:ext cx="8229600" cy="5195788"/>
          </a:xfrm>
        </p:spPr>
        <p:txBody>
          <a:bodyPr>
            <a:normAutofit fontScale="92500"/>
          </a:bodyPr>
          <a:lstStyle/>
          <a:p>
            <a:pPr marL="137160" indent="0" algn="just">
              <a:buNone/>
            </a:pPr>
            <a:r>
              <a:rPr lang="sr-Cyrl-RS" sz="1600" dirty="0"/>
              <a:t>	</a:t>
            </a:r>
            <a:r>
              <a:rPr lang="sr-Cyrl-RS" sz="1700" dirty="0"/>
              <a:t>Буџет мора бити у равнотежи, што значи да расходи морају одговарати приходима. Укупни планирани расходи и издаци у </a:t>
            </a:r>
            <a:r>
              <a:rPr lang="sr-Cyrl-RS" sz="1700" dirty="0" smtClean="0"/>
              <a:t>202</a:t>
            </a:r>
            <a:r>
              <a:rPr lang="sr-Latn-RS" sz="1700" dirty="0" smtClean="0"/>
              <a:t>4</a:t>
            </a:r>
            <a:r>
              <a:rPr lang="sr-Cyrl-RS" sz="1700" dirty="0" smtClean="0"/>
              <a:t>. </a:t>
            </a:r>
            <a:r>
              <a:rPr lang="sr-Cyrl-RS" sz="1700" dirty="0"/>
              <a:t>години из буџета </a:t>
            </a:r>
            <a:r>
              <a:rPr lang="sr-Cyrl-RS" sz="1700" dirty="0" smtClean="0"/>
              <a:t>( </a:t>
            </a:r>
            <a:r>
              <a:rPr lang="sr-Cyrl-RS" sz="1700" dirty="0" smtClean="0">
                <a:solidFill>
                  <a:srgbClr val="FF0000"/>
                </a:solidFill>
              </a:rPr>
              <a:t>по свим изворима финансирања</a:t>
            </a:r>
            <a:r>
              <a:rPr lang="sr-Cyrl-RS" sz="1700" dirty="0" smtClean="0"/>
              <a:t>)износе</a:t>
            </a:r>
            <a:r>
              <a:rPr lang="sr-Cyrl-RS" sz="1700" dirty="0"/>
              <a:t>: </a:t>
            </a:r>
          </a:p>
          <a:p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pPr marL="137160" indent="0" algn="just">
              <a:buNone/>
            </a:pPr>
            <a:endParaRPr lang="ru-RU" sz="16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endParaRPr lang="sr-Latn-RS" sz="1700" b="1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</a:t>
            </a:r>
            <a:r>
              <a:rPr lang="sr-Cyrl-RS" sz="1700" dirty="0"/>
              <a:t>Расходи представљају све трошкове општине за плате буџетских корисника, набавку роба и услуга, субвенције, дотације и трансфере, социјалну помоћ и остале трошкове које општина обезбеђује без директне и непосредне накнаде. </a:t>
            </a:r>
            <a:endParaRPr lang="vi-VN" sz="17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ИЗДАЦИ</a:t>
            </a:r>
            <a:r>
              <a:rPr lang="sr-Cyrl-RS" sz="1700" dirty="0"/>
              <a:t> представљају трошкове изградње или инвестиционог одржавања већ постојећих објеката, набавку земљишта, машина и опр</a:t>
            </a:r>
            <a:r>
              <a:rPr lang="sr-Latn-RS" sz="1700" dirty="0"/>
              <a:t>e</a:t>
            </a:r>
            <a:r>
              <a:rPr lang="sr-Cyrl-RS" sz="1700" dirty="0"/>
              <a:t>ме неопходне за рад буџетских корисника.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И ИЗДАЦИ </a:t>
            </a:r>
            <a:r>
              <a:rPr lang="sr-Cyrl-RS" sz="1700" dirty="0"/>
              <a:t>морају се исказивати на законом прописан начин, односно морају се исказивати: по </a:t>
            </a:r>
            <a:r>
              <a:rPr lang="sr-Cyrl-RS" sz="1700" i="1" dirty="0"/>
              <a:t>програмима</a:t>
            </a:r>
            <a:r>
              <a:rPr lang="sr-Cyrl-RS" sz="1700" dirty="0"/>
              <a:t> који показују колико се троши за извршавање основних надлежности и стратешких циљева општине; по </a:t>
            </a:r>
            <a:r>
              <a:rPr lang="sr-Cyrl-RS" sz="1700" i="1" dirty="0"/>
              <a:t>основној намени </a:t>
            </a:r>
            <a:r>
              <a:rPr lang="sr-Cyrl-RS" sz="1700" dirty="0"/>
              <a:t>која показује за коју врсту трошка се средства издвајају; по </a:t>
            </a:r>
            <a:r>
              <a:rPr lang="sr-Cyrl-RS" sz="1700" i="1" dirty="0"/>
              <a:t>функцији</a:t>
            </a:r>
            <a:r>
              <a:rPr lang="sr-Cyrl-RS" sz="1700" dirty="0"/>
              <a:t> која показује функционалну намену за одређену област и по </a:t>
            </a:r>
            <a:r>
              <a:rPr lang="sr-Cyrl-RS" sz="1700" i="1" dirty="0"/>
              <a:t>корисницима буџета </a:t>
            </a:r>
            <a:r>
              <a:rPr lang="sr-Cyrl-RS" sz="1700" dirty="0"/>
              <a:t>што показује организацију рада општине.</a:t>
            </a:r>
          </a:p>
          <a:p>
            <a:pPr marL="137160" indent="0" algn="just">
              <a:buNone/>
            </a:pP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="" xmlns:a16="http://schemas.microsoft.com/office/drawing/2014/main" id="{CFD6A88A-550B-4306-B111-9817A14514A4}"/>
              </a:ext>
            </a:extLst>
          </p:cNvPr>
          <p:cNvSpPr/>
          <p:nvPr/>
        </p:nvSpPr>
        <p:spPr>
          <a:xfrm>
            <a:off x="2879812" y="2362200"/>
            <a:ext cx="3384376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988.</a:t>
            </a:r>
            <a:r>
              <a:rPr lang="sr-Latn-RS" b="1" dirty="0" smtClean="0"/>
              <a:t>2</a:t>
            </a:r>
            <a:r>
              <a:rPr lang="sr-Cyrl-RS" b="1" dirty="0" smtClean="0"/>
              <a:t>00.</a:t>
            </a:r>
            <a:r>
              <a:rPr lang="sr-Latn-RS" b="1" dirty="0" smtClean="0"/>
              <a:t>000</a:t>
            </a:r>
            <a:r>
              <a:rPr lang="sr-Cyrl-RS" b="1" dirty="0" smtClean="0"/>
              <a:t> динара</a:t>
            </a:r>
            <a:endParaRPr lang="sr-Latn-RS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263834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RS" dirty="0"/>
              <a:t>Шта су расходи и издаци буџета?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788619763"/>
              </p:ext>
            </p:extLst>
          </p:nvPr>
        </p:nvGraphicFramePr>
        <p:xfrm>
          <a:off x="457200" y="1129627"/>
          <a:ext cx="8229600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02208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</a:t>
            </a:r>
            <a:r>
              <a:rPr lang="sr-Cyrl-RS" sz="3000" b="1" dirty="0" smtClean="0"/>
              <a:t>пројектованих </a:t>
            </a:r>
            <a:r>
              <a:rPr lang="sr-Cyrl-RS" sz="3000" b="1" dirty="0"/>
              <a:t>расхода и издатака буџета за </a:t>
            </a:r>
            <a:r>
              <a:rPr lang="sr-Cyrl-RS" sz="3000" b="1" dirty="0" smtClean="0"/>
              <a:t>202</a:t>
            </a:r>
            <a:r>
              <a:rPr lang="sr-Latn-RS" sz="3000" b="1" dirty="0" smtClean="0"/>
              <a:t>4</a:t>
            </a:r>
            <a:r>
              <a:rPr lang="sr-Cyrl-RS" sz="3000" b="1" dirty="0" smtClean="0"/>
              <a:t>. </a:t>
            </a:r>
            <a:r>
              <a:rPr lang="sr-Cyrl-RS" sz="3000" b="1" dirty="0"/>
              <a:t>годину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194745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515499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>
            <a:noAutofit/>
          </a:bodyPr>
          <a:lstStyle/>
          <a:p>
            <a:r>
              <a:rPr lang="sr-Cyrl-RS" sz="2800" dirty="0" smtClean="0"/>
              <a:t>Структура пројектованих расхода и издатака буџета за 202</a:t>
            </a:r>
            <a:r>
              <a:rPr lang="sr-Latn-RS" sz="2800" dirty="0" smtClean="0"/>
              <a:t>4</a:t>
            </a:r>
            <a:r>
              <a:rPr lang="sr-Cyrl-RS" sz="2800" dirty="0" smtClean="0"/>
              <a:t> годину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AD40CA36-5D78-46A7-9FF9-18457350541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262019"/>
            <a:ext cx="8229600" cy="830263"/>
          </a:xfrm>
        </p:spPr>
        <p:txBody>
          <a:bodyPr>
            <a:normAutofit fontScale="90000"/>
          </a:bodyPr>
          <a:lstStyle/>
          <a:p>
            <a:r>
              <a:rPr lang="sr-Cyrl-RS" sz="2800" dirty="0" smtClean="0"/>
              <a:t>Које промене у буџету се очекују у односу на текућу 20</a:t>
            </a:r>
            <a:r>
              <a:rPr lang="sr-Latn-RS" sz="2800" dirty="0" smtClean="0"/>
              <a:t>23</a:t>
            </a:r>
            <a:r>
              <a:rPr lang="sr-Cyrl-RS" sz="2800" dirty="0" smtClean="0"/>
              <a:t> годину</a:t>
            </a:r>
            <a:r>
              <a:rPr lang="sr-Cyrl-RS" sz="2800" dirty="0"/>
              <a:t>?</a:t>
            </a:r>
            <a:endParaRPr lang="sr-Latn-RS" altLang="en-US" sz="2800" dirty="0"/>
          </a:p>
        </p:txBody>
      </p:sp>
      <p:sp>
        <p:nvSpPr>
          <p:cNvPr id="17411" name="Rectangle 3">
            <a:extLst>
              <a:ext uri="{FF2B5EF4-FFF2-40B4-BE49-F238E27FC236}">
                <a16:creationId xmlns="" xmlns:a16="http://schemas.microsoft.com/office/drawing/2014/main" id="{A6D2914F-D23D-411A-9ED1-117D61D1EA5B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480253" y="1092282"/>
            <a:ext cx="8229600" cy="1130300"/>
          </a:xfrm>
        </p:spPr>
        <p:txBody>
          <a:bodyPr>
            <a:normAutofit/>
          </a:bodyPr>
          <a:lstStyle/>
          <a:p>
            <a:pPr marL="28575" indent="0" algn="just">
              <a:buNone/>
            </a:pPr>
            <a:r>
              <a:rPr lang="sr-Cyrl-RS" sz="2000" dirty="0" smtClean="0"/>
              <a:t>Пројектовано је да ће укупни планирани трошкови </a:t>
            </a:r>
            <a:r>
              <a:rPr lang="sr-Cyrl-RS" sz="2000" dirty="0"/>
              <a:t>наше општине у </a:t>
            </a:r>
            <a:r>
              <a:rPr lang="sr-Cyrl-RS" sz="2000" dirty="0" smtClean="0"/>
              <a:t>202</a:t>
            </a:r>
            <a:r>
              <a:rPr lang="sr-Latn-RS" sz="2000" dirty="0" smtClean="0"/>
              <a:t>4</a:t>
            </a:r>
            <a:r>
              <a:rPr lang="sr-Cyrl-RS" sz="2000" dirty="0" smtClean="0"/>
              <a:t>. </a:t>
            </a:r>
            <a:r>
              <a:rPr lang="sr-Cyrl-RS" sz="2000" dirty="0"/>
              <a:t>години </a:t>
            </a:r>
            <a:r>
              <a:rPr lang="sr-Cyrl-RS" sz="2000" dirty="0" smtClean="0"/>
              <a:t>бити </a:t>
            </a:r>
            <a:r>
              <a:rPr lang="sr-Cyrl-RS" sz="2000" b="1" dirty="0" smtClean="0"/>
              <a:t>смањени</a:t>
            </a:r>
            <a:r>
              <a:rPr lang="sr-Cyrl-RS" sz="2000" dirty="0" smtClean="0"/>
              <a:t> </a:t>
            </a:r>
            <a:r>
              <a:rPr lang="sr-Cyrl-RS" sz="2000" dirty="0"/>
              <a:t>у односу на последњу измену Одлуке о буџету за </a:t>
            </a:r>
            <a:r>
              <a:rPr lang="sr-Cyrl-RS" sz="2000" dirty="0" smtClean="0"/>
              <a:t>20</a:t>
            </a:r>
            <a:r>
              <a:rPr lang="sr-Latn-RS" sz="2000" dirty="0" smtClean="0"/>
              <a:t>23</a:t>
            </a:r>
            <a:r>
              <a:rPr lang="sr-Cyrl-RS" sz="2000" dirty="0" smtClean="0"/>
              <a:t>. </a:t>
            </a:r>
            <a:r>
              <a:rPr lang="sr-Cyrl-RS" sz="2000" dirty="0"/>
              <a:t>годину </a:t>
            </a:r>
            <a:r>
              <a:rPr lang="sr-Cyrl-RS" sz="2000" dirty="0" smtClean="0"/>
              <a:t>за </a:t>
            </a:r>
            <a:r>
              <a:rPr lang="sr-Cyrl-RS" sz="2000" b="1" dirty="0" smtClean="0">
                <a:solidFill>
                  <a:srgbClr val="FF0000"/>
                </a:solidFill>
              </a:rPr>
              <a:t>23.557.320</a:t>
            </a:r>
            <a:r>
              <a:rPr lang="sr-Cyrl-RS" sz="2000" dirty="0" smtClean="0"/>
              <a:t> динара</a:t>
            </a:r>
            <a:r>
              <a:rPr lang="sr-Cyrl-RS" sz="2000" dirty="0"/>
              <a:t>, односно за</a:t>
            </a:r>
            <a:r>
              <a:rPr lang="sr-Cyrl-RS" sz="2000" dirty="0">
                <a:solidFill>
                  <a:srgbClr val="FF0000"/>
                </a:solidFill>
              </a:rPr>
              <a:t> </a:t>
            </a:r>
            <a:r>
              <a:rPr lang="sr-Latn-RS" sz="2000" b="1" dirty="0" smtClean="0">
                <a:solidFill>
                  <a:srgbClr val="FF0000"/>
                </a:solidFill>
              </a:rPr>
              <a:t>2</a:t>
            </a:r>
            <a:r>
              <a:rPr lang="sr-Cyrl-RS" sz="2000" b="1" dirty="0" smtClean="0">
                <a:solidFill>
                  <a:srgbClr val="FF0000"/>
                </a:solidFill>
              </a:rPr>
              <a:t>,383</a:t>
            </a:r>
            <a:r>
              <a:rPr lang="sr-Cyrl-RS" sz="2000" b="1" dirty="0" smtClean="0"/>
              <a:t>%</a:t>
            </a:r>
            <a:r>
              <a:rPr lang="sr-Cyrl-RS" sz="2000" dirty="0" smtClean="0"/>
              <a:t>.</a:t>
            </a:r>
            <a:endParaRPr lang="en-US" sz="2000" dirty="0"/>
          </a:p>
          <a:p>
            <a:pPr marL="28575" indent="0" eaLnBrk="1" hangingPunct="1">
              <a:buFontTx/>
              <a:buNone/>
            </a:pPr>
            <a:endParaRPr lang="sr-Latn-RS" altLang="en-US" sz="2000" dirty="0"/>
          </a:p>
        </p:txBody>
      </p:sp>
      <p:sp>
        <p:nvSpPr>
          <p:cNvPr id="16388" name="Rectangle 4">
            <a:extLst>
              <a:ext uri="{FF2B5EF4-FFF2-40B4-BE49-F238E27FC236}">
                <a16:creationId xmlns="" xmlns:a16="http://schemas.microsoft.com/office/drawing/2014/main" id="{6A4A0EB2-2045-4442-9D4F-6BDC72C16654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2051720" y="2286000"/>
            <a:ext cx="6851650" cy="2057400"/>
          </a:xfrm>
        </p:spPr>
        <p:txBody>
          <a:bodyPr rtlCol="0">
            <a:normAutofit/>
          </a:bodyPr>
          <a:lstStyle/>
          <a:p>
            <a:pPr lvl="0"/>
            <a:r>
              <a:rPr lang="sr-Cyrl-RS" sz="1700" dirty="0" smtClean="0">
                <a:ea typeface="SimSun" panose="02010600030101010101" pitchFamily="2" charset="-122"/>
              </a:rPr>
              <a:t>Пројектовано је смањење</a:t>
            </a:r>
            <a:r>
              <a:rPr lang="sr-Cyrl-RS" sz="1700" b="1" dirty="0" smtClean="0">
                <a:solidFill>
                  <a:srgbClr val="FF0000"/>
                </a:solidFill>
                <a:ea typeface="SimSun" panose="02010600030101010101" pitchFamily="2" charset="-122"/>
              </a:rPr>
              <a:t> Коришћење роба и услуга </a:t>
            </a:r>
            <a:r>
              <a:rPr lang="sr-Cyrl-RS" sz="1700" dirty="0" smtClean="0">
                <a:ea typeface="SimSun" panose="02010600030101010101" pitchFamily="2" charset="-122"/>
              </a:rPr>
              <a:t>за </a:t>
            </a:r>
            <a:r>
              <a:rPr lang="sr-Cyrl-RS" sz="1700" b="1" dirty="0" smtClean="0">
                <a:ea typeface="SimSun" panose="02010600030101010101" pitchFamily="2" charset="-122"/>
              </a:rPr>
              <a:t>625.949 </a:t>
            </a:r>
            <a:r>
              <a:rPr lang="sr-Cyrl-RS" sz="1700" dirty="0" smtClean="0">
                <a:ea typeface="SimSun" panose="02010600030101010101" pitchFamily="2" charset="-122"/>
              </a:rPr>
              <a:t>динара</a:t>
            </a:r>
            <a:endParaRPr lang="sr-Latn-RS" sz="1700" dirty="0" smtClean="0">
              <a:ea typeface="SimSun" panose="02010600030101010101" pitchFamily="2" charset="-122"/>
            </a:endParaRPr>
          </a:p>
          <a:p>
            <a:r>
              <a:rPr lang="sr-Cyrl-RS" sz="1800" dirty="0" smtClean="0"/>
              <a:t>Пројектовано је </a:t>
            </a:r>
            <a:r>
              <a:rPr lang="sr-Cyrl-RS" sz="1800" dirty="0" smtClean="0">
                <a:ea typeface="SimSun" panose="02010600030101010101" pitchFamily="2" charset="-122"/>
              </a:rPr>
              <a:t>смањење</a:t>
            </a:r>
            <a:r>
              <a:rPr lang="sr-Cyrl-RS" sz="1800" b="1" dirty="0" smtClean="0">
                <a:solidFill>
                  <a:schemeClr val="hlink"/>
                </a:solidFill>
              </a:rPr>
              <a:t> </a:t>
            </a:r>
            <a:r>
              <a:rPr lang="sr-Cyrl-RS" sz="1800" b="1" dirty="0" smtClean="0">
                <a:solidFill>
                  <a:srgbClr val="FF0000"/>
                </a:solidFill>
              </a:rPr>
              <a:t>Субвенција </a:t>
            </a:r>
            <a:r>
              <a:rPr lang="sr-Cyrl-RS" sz="1800" dirty="0" smtClean="0"/>
              <a:t>за </a:t>
            </a:r>
            <a:r>
              <a:rPr lang="sr-Cyrl-RS" sz="1800" b="1" dirty="0" smtClean="0"/>
              <a:t>9.000.000</a:t>
            </a:r>
            <a:r>
              <a:rPr lang="sr-Cyrl-RS" sz="1800" dirty="0" smtClean="0"/>
              <a:t> динара</a:t>
            </a:r>
            <a:endParaRPr lang="sr-Cyrl-RS" sz="1700" b="1" dirty="0" smtClean="0">
              <a:ea typeface="SimSun" panose="02010600030101010101" pitchFamily="2" charset="-122"/>
            </a:endParaRPr>
          </a:p>
          <a:p>
            <a:pPr>
              <a:defRPr/>
            </a:pPr>
            <a:r>
              <a:rPr lang="sr-Cyrl-R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Пројектовано је смањење </a:t>
            </a:r>
            <a:r>
              <a:rPr lang="sr-Cyrl-RS" sz="1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Капиталних издатака </a:t>
            </a:r>
            <a:r>
              <a:rPr lang="sr-Cyrl-RS" sz="1700" dirty="0" smtClean="0"/>
              <a:t> </a:t>
            </a:r>
            <a:r>
              <a:rPr lang="sr-Cyrl-RS" sz="1700" dirty="0"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sr-Cyrl-R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43.065.054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динара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="" xmlns:a16="http://schemas.microsoft.com/office/drawing/2014/main" id="{DF5F1BD0-CA20-43F9-91B5-9B94D8254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267200"/>
            <a:ext cx="701040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sr-Cyrl-R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Пројектовано је повећање </a:t>
            </a:r>
            <a:r>
              <a:rPr lang="sr-Cyrl-RS" altLang="en-US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altLang="en-US" sz="16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 резерви </a:t>
            </a:r>
            <a:r>
              <a:rPr lang="sr-Cyrl-R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sr-Cyrl-RS" alt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2.500.800</a:t>
            </a:r>
            <a:r>
              <a:rPr lang="sr-Cyrl-R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alt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динара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sr-Cyrl-R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Пројектовано је повећање</a:t>
            </a:r>
            <a:r>
              <a:rPr lang="sr-Cyrl-RS" altLang="en-US" sz="16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Социјалне помоћи </a:t>
            </a:r>
            <a:r>
              <a:rPr lang="sr-Cyrl-RS" altLang="en-US" sz="1600" dirty="0" smtClean="0"/>
              <a:t>за </a:t>
            </a:r>
            <a:r>
              <a:rPr lang="sr-Cyrl-RS" altLang="en-US" sz="1600" b="1" dirty="0" smtClean="0"/>
              <a:t>664.470</a:t>
            </a:r>
            <a:r>
              <a:rPr lang="sr-Cyrl-RS" altLang="en-US" sz="1600" dirty="0" smtClean="0"/>
              <a:t> динара</a:t>
            </a:r>
            <a:endParaRPr lang="sr-Latn-RS" altLang="en-US" sz="1600" dirty="0" smtClean="0"/>
          </a:p>
          <a:p>
            <a:pPr lvl="0">
              <a:spcBef>
                <a:spcPct val="20000"/>
              </a:spcBef>
              <a:buFontTx/>
              <a:buChar char="•"/>
            </a:pPr>
            <a:r>
              <a:rPr lang="sr-Cyrl-RS" sz="1700" dirty="0" smtClean="0">
                <a:ea typeface="SimSun" panose="02010600030101010101" pitchFamily="2" charset="-122"/>
              </a:rPr>
              <a:t>Пројектовано је </a:t>
            </a:r>
            <a:r>
              <a:rPr lang="sr-Cyrl-R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повећање</a:t>
            </a:r>
            <a:r>
              <a:rPr lang="sr-Cyrl-RS" sz="1700" dirty="0" smtClean="0">
                <a:solidFill>
                  <a:srgbClr val="0066FF"/>
                </a:solidFill>
                <a:ea typeface="SimSun" panose="02010600030101010101" pitchFamily="2" charset="-122"/>
              </a:rPr>
              <a:t> </a:t>
            </a:r>
            <a:r>
              <a:rPr lang="sr-Cyrl-RS" sz="1700" b="1" dirty="0" smtClean="0">
                <a:solidFill>
                  <a:srgbClr val="0066FF"/>
                </a:solidFill>
                <a:ea typeface="SimSun" panose="02010600030101010101" pitchFamily="2" charset="-122"/>
              </a:rPr>
              <a:t>Дотација и трансфера </a:t>
            </a:r>
            <a:r>
              <a:rPr lang="sr-Cyrl-RS" sz="1700" b="1" dirty="0" smtClean="0">
                <a:ea typeface="SimSun" panose="02010600030101010101" pitchFamily="2" charset="-122"/>
              </a:rPr>
              <a:t>за 7.693.098 </a:t>
            </a:r>
            <a:r>
              <a:rPr lang="sr-Cyrl-RS" sz="1700" dirty="0" smtClean="0">
                <a:ea typeface="SimSun" panose="02010600030101010101" pitchFamily="2" charset="-122"/>
              </a:rPr>
              <a:t>динара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sr-Cyrl-RS" sz="1700" dirty="0" smtClean="0">
                <a:ea typeface="SimSun" panose="02010600030101010101" pitchFamily="2" charset="-122"/>
              </a:rPr>
              <a:t>Пројектовано је </a:t>
            </a:r>
            <a:r>
              <a:rPr lang="sr-Cyrl-RS" sz="2000" dirty="0" smtClean="0">
                <a:ea typeface="SimSun" panose="02010600030101010101" pitchFamily="2" charset="-122"/>
              </a:rPr>
              <a:t> </a:t>
            </a:r>
            <a:r>
              <a:rPr lang="sr-Cyrl-R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повећање</a:t>
            </a:r>
            <a:r>
              <a:rPr lang="sr-Cyrl-RS" sz="2000" dirty="0" smtClean="0">
                <a:solidFill>
                  <a:srgbClr val="0066FF"/>
                </a:solidFill>
                <a:ea typeface="SimSun" panose="02010600030101010101" pitchFamily="2" charset="-122"/>
              </a:rPr>
              <a:t> </a:t>
            </a:r>
            <a:r>
              <a:rPr lang="sr-Cyrl-RS" sz="1700" b="1" dirty="0" smtClean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sr-Cyrl-RS" sz="1700" b="1" dirty="0" smtClean="0">
                <a:solidFill>
                  <a:srgbClr val="0066FF"/>
                </a:solidFill>
                <a:ea typeface="SimSun" panose="02010600030101010101" pitchFamily="2" charset="-122"/>
              </a:rPr>
              <a:t>Расхода за запослене </a:t>
            </a:r>
            <a:r>
              <a:rPr lang="sr-Cyrl-RS" sz="1700" dirty="0" smtClean="0">
                <a:ea typeface="SimSun" panose="02010600030101010101" pitchFamily="2" charset="-122"/>
              </a:rPr>
              <a:t>за </a:t>
            </a:r>
            <a:r>
              <a:rPr lang="sr-Cyrl-RS" sz="1700" b="1" dirty="0" smtClean="0">
                <a:ea typeface="SimSun" panose="02010600030101010101" pitchFamily="2" charset="-122"/>
              </a:rPr>
              <a:t>14.542.315 </a:t>
            </a:r>
            <a:r>
              <a:rPr lang="sr-Cyrl-RS" sz="1700" dirty="0" smtClean="0">
                <a:ea typeface="SimSun" panose="02010600030101010101" pitchFamily="2" charset="-122"/>
              </a:rPr>
              <a:t>динара</a:t>
            </a:r>
          </a:p>
          <a:p>
            <a:pPr lvl="0">
              <a:spcBef>
                <a:spcPct val="20000"/>
              </a:spcBef>
              <a:buFontTx/>
              <a:buChar char="•"/>
            </a:pPr>
            <a:r>
              <a:rPr lang="sr-Cyrl-RS" sz="1700" dirty="0" smtClean="0">
                <a:ea typeface="SimSun" panose="02010600030101010101" pitchFamily="2" charset="-122"/>
              </a:rPr>
              <a:t> Пројектовано је </a:t>
            </a:r>
            <a:r>
              <a:rPr lang="sr-Cyrl-R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повећање</a:t>
            </a:r>
            <a:r>
              <a:rPr lang="sr-Cyrl-RS" sz="1700" dirty="0" smtClean="0">
                <a:ea typeface="SimSun" panose="02010600030101010101" pitchFamily="2" charset="-122"/>
              </a:rPr>
              <a:t> </a:t>
            </a:r>
            <a:r>
              <a:rPr lang="sr-Cyrl-RS" sz="1700" b="1" dirty="0" smtClean="0">
                <a:solidFill>
                  <a:srgbClr val="0066FF"/>
                </a:solidFill>
                <a:ea typeface="SimSun" panose="02010600030101010101" pitchFamily="2" charset="-122"/>
              </a:rPr>
              <a:t>Осталих расхода </a:t>
            </a:r>
            <a:r>
              <a:rPr lang="sr-Cyrl-RS" sz="1700" dirty="0" smtClean="0">
                <a:ea typeface="SimSun" panose="02010600030101010101" pitchFamily="2" charset="-122"/>
              </a:rPr>
              <a:t>за </a:t>
            </a:r>
            <a:r>
              <a:rPr lang="sr-Cyrl-RS" sz="1700" b="1" dirty="0" smtClean="0">
                <a:ea typeface="SimSun" panose="02010600030101010101" pitchFamily="2" charset="-122"/>
              </a:rPr>
              <a:t>3.733.000</a:t>
            </a:r>
            <a:r>
              <a:rPr lang="sr-Cyrl-RS" sz="1700" dirty="0" smtClean="0">
                <a:ea typeface="SimSun" panose="02010600030101010101" pitchFamily="2" charset="-122"/>
              </a:rPr>
              <a:t> динара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sr-Cyrl-RS" sz="1700" dirty="0" smtClean="0">
              <a:ea typeface="SimSun" panose="02010600030101010101" pitchFamily="2" charset="-122"/>
            </a:endParaRPr>
          </a:p>
          <a:p>
            <a:pPr lvl="0">
              <a:spcBef>
                <a:spcPct val="20000"/>
              </a:spcBef>
              <a:buFontTx/>
              <a:buChar char="•"/>
            </a:pPr>
            <a:endParaRPr lang="sr-Cyrl-RS" sz="1700" dirty="0" smtClean="0">
              <a:ea typeface="SimSun" panose="02010600030101010101" pitchFamily="2" charset="-122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sr-Latn-RS" altLang="en-US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sr-Cyrl-RS" altLang="en-US" sz="1700" dirty="0"/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sr-Latn-R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4" name="AutoShape 6">
            <a:extLst>
              <a:ext uri="{FF2B5EF4-FFF2-40B4-BE49-F238E27FC236}">
                <a16:creationId xmlns="" xmlns:a16="http://schemas.microsoft.com/office/drawing/2014/main" id="{46E92AF2-1D0D-4B90-B2B5-36E571FEE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362200"/>
            <a:ext cx="485775" cy="1522412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5" name="AutoShape 7">
            <a:extLst>
              <a:ext uri="{FF2B5EF4-FFF2-40B4-BE49-F238E27FC236}">
                <a16:creationId xmlns="" xmlns:a16="http://schemas.microsoft.com/office/drawing/2014/main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4419600"/>
            <a:ext cx="485775" cy="1603375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 dirty="0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6A0B630F-14B2-42B9-BEA6-2F17C917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15160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396" y="116632"/>
            <a:ext cx="7787208" cy="778098"/>
          </a:xfrm>
        </p:spPr>
        <p:txBody>
          <a:bodyPr>
            <a:normAutofit/>
          </a:bodyPr>
          <a:lstStyle/>
          <a:p>
            <a:r>
              <a:rPr lang="sr-Cyrl-RS" sz="3000" b="1" dirty="0" smtClean="0"/>
              <a:t>Планирани расходи </a:t>
            </a:r>
            <a:r>
              <a:rPr lang="sr-Cyrl-RS" sz="3000" b="1" dirty="0"/>
              <a:t>буџета по програмима</a:t>
            </a:r>
            <a:endParaRPr lang="en-US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="" xmlns:a16="http://schemas.microsoft.com/office/drawing/2014/main" id="{F9E40ABB-A4CD-4E37-AFCB-CC187753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91730198"/>
              </p:ext>
            </p:extLst>
          </p:nvPr>
        </p:nvGraphicFramePr>
        <p:xfrm>
          <a:off x="91846" y="980729"/>
          <a:ext cx="8960308" cy="573321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696178">
                  <a:extLst>
                    <a:ext uri="{9D8B030D-6E8A-4147-A177-3AD203B41FA5}">
                      <a16:colId xmlns="" xmlns:a16="http://schemas.microsoft.com/office/drawing/2014/main" val="1754900752"/>
                    </a:ext>
                  </a:extLst>
                </a:gridCol>
                <a:gridCol w="2520280">
                  <a:extLst>
                    <a:ext uri="{9D8B030D-6E8A-4147-A177-3AD203B41FA5}">
                      <a16:colId xmlns="" xmlns:a16="http://schemas.microsoft.com/office/drawing/2014/main" val="826029379"/>
                    </a:ext>
                  </a:extLst>
                </a:gridCol>
                <a:gridCol w="1743850">
                  <a:extLst>
                    <a:ext uri="{9D8B030D-6E8A-4147-A177-3AD203B41FA5}">
                      <a16:colId xmlns="" xmlns:a16="http://schemas.microsoft.com/office/drawing/2014/main" val="2943394881"/>
                    </a:ext>
                  </a:extLst>
                </a:gridCol>
              </a:tblGrid>
              <a:tr h="447100"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Назив програма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Средства из </a:t>
                      </a:r>
                      <a:r>
                        <a:rPr lang="sr-Cyrl-RS" sz="1200" dirty="0" smtClean="0"/>
                        <a:t>Нацрта Одлуке </a:t>
                      </a:r>
                      <a:r>
                        <a:rPr lang="sr-Cyrl-RS" sz="1200" dirty="0"/>
                        <a:t>о буџету за </a:t>
                      </a:r>
                      <a:r>
                        <a:rPr lang="sr-Cyrl-RS" sz="1200" dirty="0" smtClean="0"/>
                        <a:t>202</a:t>
                      </a:r>
                      <a:r>
                        <a:rPr lang="sr-Latn-RS" sz="1200" dirty="0" smtClean="0"/>
                        <a:t>4</a:t>
                      </a:r>
                      <a:r>
                        <a:rPr lang="sr-Cyrl-RS" sz="1200" dirty="0" smtClean="0"/>
                        <a:t>. </a:t>
                      </a:r>
                      <a:r>
                        <a:rPr lang="sr-Cyrl-RS" sz="1200" dirty="0"/>
                        <a:t>годину  (износ у динарима)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буџета по програму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7739698"/>
                  </a:ext>
                </a:extLst>
              </a:tr>
              <a:tr h="262879">
                <a:tc>
                  <a:txBody>
                    <a:bodyPr/>
                    <a:lstStyle/>
                    <a:p>
                      <a:r>
                        <a:rPr lang="sr-Cyrl-RS" sz="1200" kern="1200" dirty="0">
                          <a:effectLst/>
                        </a:rPr>
                        <a:t>Програм 1. Становање, урбанизам и просторно планирање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900.000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0270337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2. Комуналне делатности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150.800.000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15,3%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9886382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3. Локални економски развој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10.000.000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1,0%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08287674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4. Развој туризма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48.362.902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4,9%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6739703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5. Пољопривреда и рурални развој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13.600.000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1,4%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524436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6. Заштита животне средине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5.300.000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0,5%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5616700"/>
                  </a:ext>
                </a:extLst>
              </a:tr>
              <a:tr h="324868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7. Организација саобраћаја и саобраћајна инфраструктура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50.300.000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5,1%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0014335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8. Предшколско васпитање и образовање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115.099.728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11,7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86219187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9. Основно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71.961.674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7,3%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6655610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200" dirty="0"/>
                        <a:t>Програм 10. Средње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18.686.500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1,9%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1538964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11. Социјална и дечија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50.735.576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5,1%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1473036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12. Здравствена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7.000.000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4377779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13. Развој културе и информисања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41.184.271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4,1%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841417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14. Развој спорта и омладине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74.080.000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7,5%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1263995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15. Опште услуге локалне самоуправе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295.914.725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29,9%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49910891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16. Политички систем локалне самоуправе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32.274.624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3,3%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66446889"/>
                  </a:ext>
                </a:extLst>
              </a:tr>
              <a:tr h="287707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17. Енергетска ефикасност  и обновљиви извори енергије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0,2%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9978124"/>
                  </a:ext>
                </a:extLst>
              </a:tr>
              <a:tr h="357680">
                <a:tc>
                  <a:txBody>
                    <a:bodyPr/>
                    <a:lstStyle/>
                    <a:p>
                      <a:r>
                        <a:rPr lang="sr-Cyrl-RS" sz="1400" dirty="0"/>
                        <a:t>Укупни расходи по програмима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988.200.000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90115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422740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3074" name="Picture 2" descr="Резултат слика за slike kladov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228600"/>
            <a:ext cx="2590800" cy="1905000"/>
          </a:xfrm>
          <a:prstGeom prst="rect">
            <a:avLst/>
          </a:prstGeom>
          <a:noFill/>
        </p:spPr>
      </p:pic>
      <p:pic>
        <p:nvPicPr>
          <p:cNvPr id="3076" name="Picture 4" descr="Trajanov most u Kladovu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4572000"/>
            <a:ext cx="2590800" cy="1981200"/>
          </a:xfrm>
          <a:prstGeom prst="rect">
            <a:avLst/>
          </a:prstGeom>
          <a:noFill/>
        </p:spPr>
      </p:pic>
      <p:pic>
        <p:nvPicPr>
          <p:cNvPr id="3078" name="Picture 6" descr="http://www.phone-travel.com/pic/tvrdjava-fetislam_650be8b0895fb73482457ef830b36a5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" y="2438400"/>
            <a:ext cx="2590800" cy="1905000"/>
          </a:xfrm>
          <a:prstGeom prst="rect">
            <a:avLst/>
          </a:prstGeom>
          <a:noFill/>
        </p:spPr>
      </p:pic>
      <p:sp>
        <p:nvSpPr>
          <p:cNvPr id="3080" name="AutoShape 8" descr="Резултат слика за slike kladov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" name="AutoShape 10" descr="Резултат слика за slike kladov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4" name="AutoShape 12" descr="Резултат слика за slike kladov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86" name="Picture 14" descr="Резултат слика за slike kladova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62600" y="4572000"/>
            <a:ext cx="3352800" cy="1981200"/>
          </a:xfrm>
          <a:prstGeom prst="rect">
            <a:avLst/>
          </a:prstGeom>
          <a:noFill/>
        </p:spPr>
      </p:pic>
      <p:pic>
        <p:nvPicPr>
          <p:cNvPr id="3088" name="Picture 16" descr="Резултат слика за slike kladova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48000" y="2438400"/>
            <a:ext cx="2286000" cy="4114800"/>
          </a:xfrm>
          <a:prstGeom prst="rect">
            <a:avLst/>
          </a:prstGeom>
          <a:noFill/>
        </p:spPr>
      </p:pic>
      <p:pic>
        <p:nvPicPr>
          <p:cNvPr id="3090" name="Picture 18" descr="Резултат слика за slike kladova đerdapska klisura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562600" y="228600"/>
            <a:ext cx="3352800" cy="1905000"/>
          </a:xfrm>
          <a:prstGeom prst="rect">
            <a:avLst/>
          </a:prstGeom>
          <a:noFill/>
        </p:spPr>
      </p:pic>
      <p:pic>
        <p:nvPicPr>
          <p:cNvPr id="3092" name="Picture 20" descr="http://djerdapusluge.co.rs/images/stories/20110427_1032599852_hala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581650" y="2438400"/>
            <a:ext cx="3333750" cy="1905000"/>
          </a:xfrm>
          <a:prstGeom prst="rect">
            <a:avLst/>
          </a:prstGeom>
          <a:noFill/>
        </p:spPr>
      </p:pic>
      <p:pic>
        <p:nvPicPr>
          <p:cNvPr id="3094" name="Picture 22" descr="Резултат слика за slike kladova hidroelektrana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048000" y="228600"/>
            <a:ext cx="2286000" cy="190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Структура планираних расхода по буџетским програмима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000" b="1" dirty="0" smtClean="0"/>
              <a:t>Планирани расходи </a:t>
            </a:r>
            <a:r>
              <a:rPr lang="sr-Cyrl-RS" sz="3000" b="1" dirty="0"/>
              <a:t>буџета расподељени по директним и индиректним буџетским корисницима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397567911"/>
              </p:ext>
            </p:extLst>
          </p:nvPr>
        </p:nvGraphicFramePr>
        <p:xfrm>
          <a:off x="683569" y="1417633"/>
          <a:ext cx="7488833" cy="5273040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5775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42784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4286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4058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90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Р. </a:t>
                      </a:r>
                      <a:r>
                        <a:rPr lang="en-US" sz="1200" dirty="0" err="1">
                          <a:effectLst/>
                        </a:rPr>
                        <a:t>бр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Назив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sr-Cyrl-RS" sz="1200" dirty="0">
                          <a:effectLst/>
                        </a:rPr>
                        <a:t>буџетског </a:t>
                      </a:r>
                      <a:r>
                        <a:rPr lang="en-US" sz="1200" dirty="0" err="1">
                          <a:effectLst/>
                        </a:rPr>
                        <a:t>корисника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Средства из </a:t>
                      </a:r>
                      <a:r>
                        <a:rPr lang="sr-Cyrl-RS" sz="1200" dirty="0" smtClean="0"/>
                        <a:t> Нацрта Одлуке </a:t>
                      </a:r>
                      <a:r>
                        <a:rPr lang="sr-Cyrl-RS" sz="1200" dirty="0"/>
                        <a:t>о буџету за </a:t>
                      </a:r>
                      <a:r>
                        <a:rPr lang="sr-Cyrl-RS" sz="1200" dirty="0" smtClean="0"/>
                        <a:t>202</a:t>
                      </a:r>
                      <a:r>
                        <a:rPr lang="sr-Latn-RS" sz="1200" dirty="0" smtClean="0"/>
                        <a:t>4</a:t>
                      </a:r>
                      <a:r>
                        <a:rPr lang="sr-Cyrl-RS" sz="1200" dirty="0" smtClean="0"/>
                        <a:t>. </a:t>
                      </a:r>
                      <a:r>
                        <a:rPr lang="sr-Cyrl-RS" sz="1200" dirty="0"/>
                        <a:t>годину  (износ у динарима)</a:t>
                      </a:r>
                      <a:endParaRPr lang="en-US" sz="1200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буџета по кориснику</a:t>
                      </a:r>
                      <a:endParaRPr lang="en-US" sz="1200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</a:rPr>
                        <a:t>Скупштина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sr-Cyrl-RS" sz="1500" dirty="0">
                          <a:effectLst/>
                        </a:rPr>
                        <a:t>општине</a:t>
                      </a:r>
                      <a:endParaRPr lang="en-US" sz="15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18.741.087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1,9%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  <a:latin typeface="+mn-lt"/>
                          <a:ea typeface="Times New Roman"/>
                        </a:rPr>
                        <a:t>Председник општине</a:t>
                      </a:r>
                      <a:endParaRPr lang="en-US" sz="15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9.233.537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0,9%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</a:rPr>
                        <a:t>Општинско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веће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4.300.000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0,4%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500" dirty="0">
                          <a:effectLst/>
                        </a:rPr>
                        <a:t>Општинска </a:t>
                      </a:r>
                      <a:r>
                        <a:rPr lang="en-US" sz="1500" dirty="0" err="1">
                          <a:effectLst/>
                        </a:rPr>
                        <a:t>управа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735.268.419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74,4%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</a:rPr>
                        <a:t>Општинско </a:t>
                      </a:r>
                      <a:r>
                        <a:rPr lang="en-US" sz="1500" dirty="0" err="1">
                          <a:effectLst/>
                        </a:rPr>
                        <a:t>јавно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правобранилаштво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2.238.933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0,2%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</a:rPr>
                        <a:t>Месне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заједнице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29.151.123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2,9%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 smtClean="0">
                          <a:effectLst/>
                        </a:rPr>
                        <a:t>Библиотека центра за културу Кладово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30.304.271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3,2%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err="1" smtClean="0">
                          <a:effectLst/>
                        </a:rPr>
                        <a:t>Туристичка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организација</a:t>
                      </a:r>
                      <a:r>
                        <a:rPr lang="sr-Cyrl-RS" sz="1500" dirty="0" smtClean="0">
                          <a:effectLst/>
                        </a:rPr>
                        <a:t> општине Кладово</a:t>
                      </a:r>
                      <a:endParaRPr lang="en-US" sz="15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43.862.902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4,4%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9.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П</a:t>
                      </a:r>
                      <a:r>
                        <a:rPr lang="sr-Cyrl-RS" sz="1500" dirty="0">
                          <a:effectLst/>
                        </a:rPr>
                        <a:t>редшколска установа </a:t>
                      </a:r>
                      <a:r>
                        <a:rPr lang="sr-Cyrl-RS" sz="1500" dirty="0" smtClean="0">
                          <a:effectLst/>
                        </a:rPr>
                        <a:t>“ Невен” Кладово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115.099.728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11,7%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10.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11.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845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12.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845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13.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14.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15.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16.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1230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17.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230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18.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1230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230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У К У П Н О:</a:t>
                      </a:r>
                      <a:endParaRPr lang="en-US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b="1" dirty="0" smtClean="0">
                          <a:effectLst/>
                          <a:latin typeface="Times New Roman"/>
                          <a:ea typeface="Times New Roman"/>
                        </a:rPr>
                        <a:t>988.200.000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476137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297453060"/>
              </p:ext>
            </p:extLst>
          </p:nvPr>
        </p:nvGraphicFramePr>
        <p:xfrm>
          <a:off x="914400" y="1136364"/>
          <a:ext cx="7560841" cy="5721636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41890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9193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8993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8993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35461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Назив пројекта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Cyrl-RS" sz="1600" dirty="0">
                          <a:effectLst/>
                        </a:rPr>
                        <a:t>Планирана средства </a:t>
                      </a:r>
                      <a:r>
                        <a:rPr lang="sr-Cyrl-RS" sz="1600" dirty="0" smtClean="0">
                          <a:effectLst/>
                        </a:rPr>
                        <a:t> по свим</a:t>
                      </a:r>
                      <a:r>
                        <a:rPr lang="sr-Cyrl-RS" sz="1600" baseline="0" dirty="0" smtClean="0">
                          <a:effectLst/>
                        </a:rPr>
                        <a:t> изворима финансирања</a:t>
                      </a:r>
                      <a:r>
                        <a:rPr lang="sr-Cyrl-RS" sz="1600" dirty="0" smtClean="0">
                          <a:effectLst/>
                        </a:rPr>
                        <a:t>(и</a:t>
                      </a:r>
                      <a:r>
                        <a:rPr lang="en-US" sz="1600" dirty="0" err="1">
                          <a:effectLst/>
                        </a:rPr>
                        <a:t>знос</a:t>
                      </a:r>
                      <a:r>
                        <a:rPr lang="en-US" sz="1600" dirty="0">
                          <a:effectLst/>
                        </a:rPr>
                        <a:t> у </a:t>
                      </a:r>
                      <a:r>
                        <a:rPr lang="en-US" sz="1600" dirty="0" err="1">
                          <a:effectLst/>
                        </a:rPr>
                        <a:t>динарима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04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</a:t>
                      </a:r>
                      <a:r>
                        <a:rPr lang="sr-Latn-RS" sz="1500" dirty="0" smtClean="0">
                          <a:effectLst/>
                        </a:rPr>
                        <a:t>4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</a:t>
                      </a:r>
                      <a:r>
                        <a:rPr lang="sr-Latn-RS" sz="1500" dirty="0" smtClean="0">
                          <a:effectLst/>
                        </a:rPr>
                        <a:t>5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202</a:t>
                      </a:r>
                      <a:r>
                        <a:rPr lang="sr-Latn-RS" sz="1500" dirty="0" smtClean="0">
                          <a:effectLst/>
                        </a:rPr>
                        <a:t>6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37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1.Изградња градског базена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40.000.000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Cyrl-RS" sz="11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99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2.Уређење у тврђави Фетислам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4.500.000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76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3.Реконструкција и санација путева и улица у општини Кладово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38.000.000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741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4.Израда пројектно – техничке документације</a:t>
                      </a:r>
                      <a:endParaRPr lang="en-US" sz="1100" b="1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38.000.000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299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37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976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299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37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299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976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299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6100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5082"/>
          </a:xfrm>
        </p:spPr>
        <p:txBody>
          <a:bodyPr>
            <a:noAutofit/>
          </a:bodyPr>
          <a:lstStyle/>
          <a:p>
            <a:r>
              <a:rPr lang="sr-Cyrl-RS" sz="3000" dirty="0"/>
              <a:t>Најважнији </a:t>
            </a:r>
            <a:r>
              <a:rPr lang="sr-Cyrl-RS" sz="3000" dirty="0" smtClean="0"/>
              <a:t>планирани капитални </a:t>
            </a:r>
            <a:r>
              <a:rPr lang="sr-Cyrl-RS" sz="3000" dirty="0"/>
              <a:t>пројекти</a:t>
            </a:r>
            <a:endParaRPr lang="en-US" sz="3000" dirty="0"/>
          </a:p>
        </p:txBody>
      </p:sp>
    </p:spTree>
    <p:extLst>
      <p:ext uri="{BB962C8B-B14F-4D97-AF65-F5344CB8AC3E}">
        <p14:creationId xmlns="" xmlns:p14="http://schemas.microsoft.com/office/powerpoint/2010/main" val="217427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F7CB4A-67E9-4969-9378-2F9471CD2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686"/>
          </a:xfrm>
        </p:spPr>
        <p:txBody>
          <a:bodyPr>
            <a:normAutofit/>
          </a:bodyPr>
          <a:lstStyle/>
          <a:p>
            <a:r>
              <a:rPr lang="sr-Cyrl-RS" sz="2800" dirty="0"/>
              <a:t>Најважнији </a:t>
            </a:r>
            <a:r>
              <a:rPr lang="sr-Cyrl-RS" sz="2800" dirty="0" smtClean="0"/>
              <a:t>планирани пројекти</a:t>
            </a:r>
            <a:r>
              <a:rPr lang="sr-Latn-RS" sz="2800" dirty="0" smtClean="0"/>
              <a:t> </a:t>
            </a:r>
            <a:r>
              <a:rPr lang="sr-Cyrl-RS" sz="2800" dirty="0"/>
              <a:t>од интереса за локалну заједницу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D60C8D17-1B6A-44A9-964C-1E30D9DBA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5" name="Content Placeholder 7">
            <a:extLst>
              <a:ext uri="{FF2B5EF4-FFF2-40B4-BE49-F238E27FC236}">
                <a16:creationId xmlns="" xmlns:a16="http://schemas.microsoft.com/office/drawing/2014/main" id="{331EDB91-2BB9-44DA-8764-415DB494F7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048133880"/>
              </p:ext>
            </p:extLst>
          </p:nvPr>
        </p:nvGraphicFramePr>
        <p:xfrm>
          <a:off x="457200" y="1340768"/>
          <a:ext cx="7751203" cy="5229086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42945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169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988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1988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18011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Назив пројекта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Cyrl-RS" sz="1600" dirty="0">
                          <a:effectLst/>
                        </a:rPr>
                        <a:t>Планирана </a:t>
                      </a:r>
                      <a:r>
                        <a:rPr lang="sr-Cyrl-RS" sz="1600" dirty="0" smtClean="0">
                          <a:effectLst/>
                        </a:rPr>
                        <a:t>средства по свим изворима финансирања </a:t>
                      </a:r>
                      <a:r>
                        <a:rPr lang="sr-Cyrl-RS" sz="1600" dirty="0">
                          <a:effectLst/>
                        </a:rPr>
                        <a:t>(и</a:t>
                      </a:r>
                      <a:r>
                        <a:rPr lang="en-US" sz="1600" dirty="0" err="1">
                          <a:effectLst/>
                        </a:rPr>
                        <a:t>знос</a:t>
                      </a:r>
                      <a:r>
                        <a:rPr lang="en-US" sz="1600" dirty="0">
                          <a:effectLst/>
                        </a:rPr>
                        <a:t> у </a:t>
                      </a:r>
                      <a:r>
                        <a:rPr lang="en-US" sz="1600" dirty="0" err="1">
                          <a:effectLst/>
                        </a:rPr>
                        <a:t>динарима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08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</a:t>
                      </a:r>
                      <a:r>
                        <a:rPr lang="sr-Latn-RS" sz="1500" dirty="0" smtClean="0">
                          <a:effectLst/>
                        </a:rPr>
                        <a:t>4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</a:t>
                      </a:r>
                      <a:r>
                        <a:rPr lang="sr-Latn-RS" sz="1500" dirty="0" smtClean="0">
                          <a:effectLst/>
                        </a:rPr>
                        <a:t>5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202</a:t>
                      </a:r>
                      <a:r>
                        <a:rPr lang="sr-Latn-RS" sz="1500" dirty="0" smtClean="0">
                          <a:effectLst/>
                        </a:rPr>
                        <a:t>6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1.Изградња градског базена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40.000.000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2.Уређење у тврђави Фетислам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4.500.000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44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3.Реконструкција и санација путева и улица у општини Кладово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38.000.000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922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4.Израда пројектно – техничке документације</a:t>
                      </a:r>
                      <a:endParaRPr lang="en-US" sz="1100" b="1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38.000.000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844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844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3207943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 smtClean="0"/>
              <a:t>Ка равноправнијем граду – Родно одговорно буџетирање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sr-Cyrl-RS" sz="2400" dirty="0" smtClean="0"/>
              <a:t>Увођење принципа родне равноправности у буџетски процес доприноси побољшању ефективности буџета и омогућава бољи увид у користи које жене и мушкарци имају од буџетских средстава.</a:t>
            </a:r>
          </a:p>
          <a:p>
            <a:pPr algn="just"/>
            <a:r>
              <a:rPr lang="sr-Cyrl-RS" sz="2400" dirty="0" smtClean="0"/>
              <a:t>Наставили смо тренд из претходних година и проширујемо обухват уродњених информација у буџету – у складу са Законом смо у првом кварталу ове године усвојили План увођења родно одговорног буџетирања за наредну 202</a:t>
            </a:r>
            <a:r>
              <a:rPr lang="sr-Latn-RS" sz="2400" dirty="0" smtClean="0"/>
              <a:t>4</a:t>
            </a:r>
            <a:r>
              <a:rPr lang="sr-Cyrl-RS" sz="2400" dirty="0" smtClean="0"/>
              <a:t>.годину.</a:t>
            </a:r>
          </a:p>
          <a:p>
            <a:pPr algn="just"/>
            <a:r>
              <a:rPr lang="sr-Cyrl-RS" sz="2400" dirty="0" smtClean="0"/>
              <a:t>У складу са овим Планом – у Нацрту Одлуке о буџету за 202</a:t>
            </a:r>
            <a:r>
              <a:rPr lang="sr-Latn-RS" sz="2400" dirty="0" smtClean="0"/>
              <a:t>4</a:t>
            </a:r>
            <a:r>
              <a:rPr lang="sr-Cyrl-RS" sz="2400" dirty="0" smtClean="0"/>
              <a:t>.годину уврстили смо уродњене циљеве и индикаторе за следеће програме:</a:t>
            </a:r>
          </a:p>
          <a:p>
            <a:pPr algn="just">
              <a:buNone/>
            </a:pPr>
            <a:endParaRPr lang="sr-Cyrl-RS" sz="2400" dirty="0" smtClean="0"/>
          </a:p>
          <a:p>
            <a:pPr algn="just"/>
            <a:r>
              <a:rPr lang="sr-Cyrl-RS" sz="2400" dirty="0" smtClean="0"/>
              <a:t>3 - </a:t>
            </a:r>
            <a:r>
              <a:rPr lang="sr-Cyrl-RS" sz="2400" i="1" dirty="0" smtClean="0"/>
              <a:t>Локални економски развој</a:t>
            </a:r>
            <a:r>
              <a:rPr lang="sr-Cyrl-RS" sz="2400" dirty="0" smtClean="0"/>
              <a:t>,</a:t>
            </a:r>
          </a:p>
          <a:p>
            <a:pPr algn="just"/>
            <a:r>
              <a:rPr lang="sr-Cyrl-RS" sz="2400" dirty="0" smtClean="0"/>
              <a:t>9 - </a:t>
            </a:r>
            <a:r>
              <a:rPr lang="sr-Cyrl-RS" sz="2400" i="1" dirty="0" smtClean="0"/>
              <a:t>Основно образовање и васпитање</a:t>
            </a:r>
            <a:r>
              <a:rPr lang="sr-Cyrl-RS" sz="2400" dirty="0" smtClean="0"/>
              <a:t>,</a:t>
            </a:r>
          </a:p>
          <a:p>
            <a:pPr algn="just"/>
            <a:r>
              <a:rPr lang="sr-Cyrl-RS" sz="2400" dirty="0" smtClean="0"/>
              <a:t>10 - </a:t>
            </a:r>
            <a:r>
              <a:rPr lang="sr-Cyrl-RS" sz="2400" i="1" dirty="0" smtClean="0"/>
              <a:t>Средње образовање и васпитање</a:t>
            </a:r>
            <a:r>
              <a:rPr lang="sr-Cyrl-RS" sz="2400" dirty="0" smtClean="0"/>
              <a:t>,</a:t>
            </a:r>
          </a:p>
          <a:p>
            <a:pPr algn="just"/>
            <a:r>
              <a:rPr lang="sr-Cyrl-RS" sz="2400" dirty="0" smtClean="0"/>
              <a:t>11 – </a:t>
            </a:r>
            <a:r>
              <a:rPr lang="sr-Cyrl-RS" sz="2400" i="1" dirty="0" smtClean="0"/>
              <a:t>Социјална и дечија заштита</a:t>
            </a:r>
            <a:r>
              <a:rPr lang="sr-Cyrl-RS" sz="2400" dirty="0" smtClean="0"/>
              <a:t>,</a:t>
            </a:r>
          </a:p>
          <a:p>
            <a:pPr algn="just"/>
            <a:r>
              <a:rPr lang="sr-Cyrl-RS" sz="2400" dirty="0" smtClean="0"/>
              <a:t>14 – </a:t>
            </a:r>
            <a:r>
              <a:rPr lang="sr-Cyrl-RS" sz="2400" i="1" dirty="0" smtClean="0"/>
              <a:t>Развој спорта и омладине</a:t>
            </a:r>
            <a:r>
              <a:rPr lang="sr-Cyrl-RS" sz="2400" dirty="0" smtClean="0"/>
              <a:t>.</a:t>
            </a:r>
          </a:p>
          <a:p>
            <a:pPr algn="just"/>
            <a:endParaRPr lang="sr-Cyrl-RS" sz="2400" dirty="0" smtClean="0"/>
          </a:p>
          <a:p>
            <a:pPr algn="just">
              <a:buNone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9100EA0-F487-4F15-B0C7-5D5B1A493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r-Cyrl-RS" dirty="0"/>
          </a:p>
          <a:p>
            <a:pPr marL="0" indent="0" algn="just">
              <a:buNone/>
            </a:pPr>
            <a:r>
              <a:rPr lang="sr-Cyrl-RS" sz="2400" dirty="0"/>
              <a:t>На крају желимо да Вам се захвалимо што сте издвојили време за читање ове презентације буџета. </a:t>
            </a:r>
            <a:r>
              <a:rPr lang="sr-Cyrl-RS" sz="2400" dirty="0" smtClean="0"/>
              <a:t>Надамо се да је она олакшала Ваше разумевање планиране садржине буџета.</a:t>
            </a:r>
          </a:p>
          <a:p>
            <a:pPr marL="0" indent="0" algn="just">
              <a:buNone/>
            </a:pPr>
            <a:endParaRPr lang="sr-Cyrl-RS" sz="2400" dirty="0" smtClean="0"/>
          </a:p>
          <a:p>
            <a:pPr marL="0" indent="0" algn="just">
              <a:buNone/>
            </a:pPr>
            <a:r>
              <a:rPr lang="sr-Cyrl-RS" sz="2400" dirty="0" smtClean="0"/>
              <a:t>Одлук</a:t>
            </a:r>
            <a:r>
              <a:rPr lang="sr-Cyrl-RS" sz="2400" dirty="0" smtClean="0"/>
              <a:t>у</a:t>
            </a:r>
            <a:r>
              <a:rPr lang="sr-Cyrl-RS" sz="2400" dirty="0" smtClean="0"/>
              <a:t> </a:t>
            </a:r>
            <a:r>
              <a:rPr lang="sr-Cyrl-RS" sz="2400" dirty="0" smtClean="0"/>
              <a:t>о буџету општине Кладово за 202</a:t>
            </a:r>
            <a:r>
              <a:rPr lang="sr-Latn-RS" sz="2400" dirty="0" smtClean="0"/>
              <a:t>4</a:t>
            </a:r>
            <a:r>
              <a:rPr lang="sr-Cyrl-RS" sz="2400" dirty="0" smtClean="0"/>
              <a:t>.годину можете преузети на следећем линку интернет странице општине</a:t>
            </a:r>
            <a:r>
              <a:rPr lang="sr-Latn-RS" sz="2400" dirty="0" smtClean="0"/>
              <a:t>:</a:t>
            </a:r>
            <a:r>
              <a:rPr lang="sr-Cyrl-RS" sz="2400" dirty="0" smtClean="0"/>
              <a:t> </a:t>
            </a:r>
            <a:r>
              <a:rPr lang="en-US" sz="2400" b="1" dirty="0" smtClean="0">
                <a:solidFill>
                  <a:srgbClr val="00B0F0"/>
                </a:solidFill>
              </a:rPr>
              <a:t>https://kladovo.org.rs/lokalna-samouprava/opstinska-uprava/odeljenje-za-budzet-i-finansije/odsek-za-budzet-i-racunovodstvo/</a:t>
            </a:r>
            <a:endParaRPr lang="sr-Cyrl-RS" sz="2400" b="1" dirty="0" smtClean="0">
              <a:solidFill>
                <a:srgbClr val="00B0F0"/>
              </a:solidFill>
            </a:endParaRPr>
          </a:p>
          <a:p>
            <a:pPr marL="0" indent="0" algn="just">
              <a:buNone/>
            </a:pPr>
            <a:endParaRPr lang="sr-Cyrl-RS" sz="2400" dirty="0" smtClean="0"/>
          </a:p>
          <a:p>
            <a:pPr marL="0" indent="0" algn="just">
              <a:buNone/>
            </a:pPr>
            <a:r>
              <a:rPr lang="sr-Latn-RS" sz="2400" dirty="0" smtClean="0"/>
              <a:t>.</a:t>
            </a:r>
            <a:endParaRPr lang="sr-Cyrl-RS" sz="2400" dirty="0"/>
          </a:p>
          <a:p>
            <a:pPr marL="0" indent="0" algn="just">
              <a:buNone/>
            </a:pPr>
            <a:endParaRPr lang="sr-Cyrl-RS" sz="24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8AE72C1-4469-43B7-B387-2085293C7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2768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476672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САДРЖАЈ</a:t>
            </a:r>
            <a:endParaRPr lang="en-US" sz="3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1066800"/>
            <a:ext cx="767104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sr-Cyrl-RS" sz="1400" dirty="0" smtClean="0"/>
          </a:p>
          <a:p>
            <a:pPr marL="342900" indent="-342900">
              <a:buFont typeface="+mj-lt"/>
              <a:buAutoNum type="arabicPeriod"/>
            </a:pPr>
            <a:r>
              <a:rPr lang="sr-Cyrl-RS" sz="1400" dirty="0" smtClean="0"/>
              <a:t>Увод у јавну расправу о нацрту одлуке о буџету општине Кладово за 202</a:t>
            </a:r>
            <a:r>
              <a:rPr lang="sr-Latn-RS" sz="1400" dirty="0" smtClean="0"/>
              <a:t>4</a:t>
            </a:r>
            <a:r>
              <a:rPr lang="sr-Cyrl-RS" sz="1400" dirty="0" smtClean="0"/>
              <a:t>.годину</a:t>
            </a:r>
            <a:endParaRPr lang="sr-Cyrl-RS" sz="1400" dirty="0"/>
          </a:p>
          <a:p>
            <a:pPr marL="342900" indent="-342900">
              <a:buFont typeface="+mj-lt"/>
              <a:buAutoNum type="arabicPeriod"/>
            </a:pPr>
            <a:r>
              <a:rPr lang="sr-Cyrl-RS" sz="1400" dirty="0"/>
              <a:t>Ко се финансира из буџета?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sz="1400" dirty="0"/>
              <a:t>Како настаје буџет општине</a:t>
            </a:r>
            <a:r>
              <a:rPr lang="en-US" sz="1400" dirty="0"/>
              <a:t>?</a:t>
            </a:r>
            <a:endParaRPr lang="sr-Cyrl-RS" sz="14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sr-Cyrl-RS" sz="1400" dirty="0"/>
              <a:t>Појам буџета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sz="1400" dirty="0"/>
              <a:t>Ко учествује у буџетском процесу</a:t>
            </a:r>
            <a:r>
              <a:rPr lang="en-US" sz="1400" dirty="0"/>
              <a:t>?</a:t>
            </a:r>
            <a:endParaRPr lang="sr-Cyrl-RS" sz="1400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sz="1400" dirty="0"/>
              <a:t>На основу чега се доноси буџет</a:t>
            </a:r>
            <a:r>
              <a:rPr lang="en-US" sz="1400" dirty="0"/>
              <a:t>?</a:t>
            </a:r>
            <a:endParaRPr lang="sr-Cyrl-RS" sz="1400" dirty="0"/>
          </a:p>
          <a:p>
            <a:pPr marL="342900" indent="-342900">
              <a:buFont typeface="+mj-lt"/>
              <a:buAutoNum type="arabicPeriod"/>
            </a:pPr>
            <a:r>
              <a:rPr lang="sr-Cyrl-RS" sz="1400" dirty="0"/>
              <a:t>Како се пуни општинска каса?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/>
              <a:t>Шта су приходи и примања буџета?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/>
              <a:t>Структура планираних прихода и примања за </a:t>
            </a:r>
            <a:r>
              <a:rPr lang="sr-Cyrl-RS" sz="1400" dirty="0" smtClean="0"/>
              <a:t>202</a:t>
            </a:r>
            <a:r>
              <a:rPr lang="sr-Latn-RS" sz="1400" dirty="0" smtClean="0"/>
              <a:t>4</a:t>
            </a:r>
            <a:r>
              <a:rPr lang="sr-Cyrl-RS" sz="1400" dirty="0" smtClean="0"/>
              <a:t>. </a:t>
            </a:r>
            <a:r>
              <a:rPr lang="sr-Cyrl-RS" sz="1400" dirty="0"/>
              <a:t>годину</a:t>
            </a:r>
            <a:endParaRPr lang="en-US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 smtClean="0"/>
              <a:t>Које промене у буџету се очекују у односу на текућу 20</a:t>
            </a:r>
            <a:r>
              <a:rPr lang="sr-Latn-RS" sz="1400" dirty="0" smtClean="0"/>
              <a:t>23</a:t>
            </a:r>
            <a:r>
              <a:rPr lang="sr-Cyrl-RS" sz="1400" dirty="0" smtClean="0"/>
              <a:t>. </a:t>
            </a:r>
            <a:r>
              <a:rPr lang="sr-Cyrl-RS" sz="1400" dirty="0"/>
              <a:t>годину?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sz="1400" dirty="0"/>
              <a:t>На шта се троше јавна средства</a:t>
            </a:r>
            <a:r>
              <a:rPr lang="en-US" sz="1400" dirty="0"/>
              <a:t>?</a:t>
            </a:r>
            <a:endParaRPr lang="sr-Cyrl-RS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400" dirty="0"/>
              <a:t>Шта су расходи и издаци буџета?</a:t>
            </a:r>
            <a:endParaRPr lang="sr-Cyrl-RS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/>
              <a:t>Структура </a:t>
            </a:r>
            <a:r>
              <a:rPr lang="sr-Cyrl-RS" sz="1400" dirty="0" smtClean="0"/>
              <a:t>пројектованих </a:t>
            </a:r>
            <a:r>
              <a:rPr lang="sr-Cyrl-RS" sz="1400" dirty="0"/>
              <a:t>расхода и издатака за </a:t>
            </a:r>
            <a:r>
              <a:rPr lang="sr-Cyrl-RS" sz="1400" dirty="0" smtClean="0"/>
              <a:t>202</a:t>
            </a:r>
            <a:r>
              <a:rPr lang="sr-Latn-RS" sz="1400" dirty="0" smtClean="0"/>
              <a:t>4</a:t>
            </a:r>
            <a:r>
              <a:rPr lang="sr-Cyrl-RS" sz="1400" dirty="0" smtClean="0"/>
              <a:t>. </a:t>
            </a:r>
            <a:r>
              <a:rPr lang="sr-Cyrl-RS" sz="1400" dirty="0"/>
              <a:t>годину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 smtClean="0"/>
              <a:t>Које промене у буџету се очекују у односу на текућу 20</a:t>
            </a:r>
            <a:r>
              <a:rPr lang="sr-Latn-RS" sz="1400" dirty="0" smtClean="0"/>
              <a:t>23</a:t>
            </a:r>
            <a:r>
              <a:rPr lang="sr-Cyrl-RS" sz="1400" dirty="0" smtClean="0"/>
              <a:t>. </a:t>
            </a:r>
            <a:r>
              <a:rPr lang="sr-Cyrl-RS" sz="1400" dirty="0"/>
              <a:t>годину?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 smtClean="0"/>
              <a:t>Планирани расходи </a:t>
            </a:r>
            <a:r>
              <a:rPr lang="sr-Cyrl-RS" sz="1400" dirty="0"/>
              <a:t>буџета по </a:t>
            </a:r>
            <a:r>
              <a:rPr lang="sr-Cyrl-RS" sz="1400" dirty="0" smtClean="0"/>
              <a:t>програмима</a:t>
            </a:r>
            <a:endParaRPr lang="sr-Latn-RS" sz="14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 smtClean="0"/>
              <a:t>Структура планираних расхода по буџетским програмима</a:t>
            </a:r>
            <a:endParaRPr lang="sr-Cyrl-RS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 smtClean="0"/>
              <a:t>Планирани расходи </a:t>
            </a:r>
            <a:r>
              <a:rPr lang="sr-Cyrl-RS" sz="1400" dirty="0"/>
              <a:t>буџета расподељени по директним и индиректним буџетским корисницима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/>
              <a:t>Најважнији </a:t>
            </a:r>
            <a:r>
              <a:rPr lang="sr-Cyrl-RS" sz="1400" dirty="0" smtClean="0"/>
              <a:t> планирани капитални </a:t>
            </a:r>
            <a:r>
              <a:rPr lang="sr-Cyrl-RS" sz="1400" dirty="0"/>
              <a:t>пројекти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/>
              <a:t>Најважнији </a:t>
            </a:r>
            <a:r>
              <a:rPr lang="sr-Cyrl-RS" sz="1400" dirty="0" smtClean="0"/>
              <a:t> планирани пројекти</a:t>
            </a:r>
            <a:r>
              <a:rPr lang="sr-Latn-RS" sz="1400" dirty="0" smtClean="0"/>
              <a:t> </a:t>
            </a:r>
            <a:r>
              <a:rPr lang="sr-Cyrl-RS" sz="1400" dirty="0"/>
              <a:t>од интереса за локалну </a:t>
            </a:r>
            <a:r>
              <a:rPr lang="sr-Cyrl-RS" sz="1400" dirty="0" smtClean="0"/>
              <a:t>заједницу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 smtClean="0"/>
              <a:t>Ка равноправнијој општини – Родно одговорно буџетирање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 smtClean="0"/>
              <a:t>Учешће грађана у буџетском процесу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r-Cyrl-R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37890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3820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dirty="0"/>
              <a:t>	</a:t>
            </a:r>
            <a:r>
              <a:rPr lang="sr-Cyrl-RS" sz="2400" b="1" dirty="0" smtClean="0"/>
              <a:t>Увод у јавну расправу о нацрту одлуке о буџету општине Кладово за 20</a:t>
            </a:r>
            <a:r>
              <a:rPr lang="sr-Latn-RS" sz="2400" b="1" dirty="0" smtClean="0"/>
              <a:t>24</a:t>
            </a:r>
            <a:r>
              <a:rPr lang="sr-Cyrl-RS" sz="2400" b="1" dirty="0" smtClean="0"/>
              <a:t>. годину</a:t>
            </a:r>
          </a:p>
          <a:p>
            <a:pPr algn="ctr"/>
            <a:endParaRPr lang="sr-Cyrl-RS" b="1" dirty="0"/>
          </a:p>
          <a:p>
            <a:endParaRPr lang="en-US" dirty="0"/>
          </a:p>
          <a:p>
            <a:pPr algn="just"/>
            <a:r>
              <a:rPr lang="sr-Cyrl-RS" dirty="0"/>
              <a:t>	Основна сврха документа који је пред вама јесте да на што једноставнији и разумљивији начин објасни у које сврхе се користе јавни ресурси да би се задовољиле потребе грађана.</a:t>
            </a:r>
          </a:p>
          <a:p>
            <a:endParaRPr lang="en-US" dirty="0"/>
          </a:p>
          <a:p>
            <a:pPr algn="just"/>
            <a:r>
              <a:rPr lang="sr-Cyrl-RS" dirty="0"/>
              <a:t>	</a:t>
            </a:r>
            <a:r>
              <a:rPr lang="sr-Cyrl-RS" dirty="0" smtClean="0"/>
              <a:t>Намера нам је да Вам дамо сажет </a:t>
            </a:r>
            <a:r>
              <a:rPr lang="sr-Cyrl-RS" dirty="0"/>
              <a:t>и јасан приказ </a:t>
            </a:r>
            <a:r>
              <a:rPr lang="sr-Cyrl-RS" dirty="0" smtClean="0"/>
              <a:t>Нацрта одлуке </a:t>
            </a:r>
            <a:r>
              <a:rPr lang="sr-Cyrl-RS" dirty="0"/>
              <a:t>о буџету општине</a:t>
            </a:r>
            <a:r>
              <a:rPr lang="sr-Latn-RS" dirty="0">
                <a:solidFill>
                  <a:srgbClr val="FF0000"/>
                </a:solidFill>
              </a:rPr>
              <a:t> </a:t>
            </a:r>
            <a:r>
              <a:rPr lang="sr-Cyrl-RS" dirty="0" smtClean="0"/>
              <a:t>Кладово</a:t>
            </a:r>
            <a:r>
              <a:rPr lang="sr-Cyrl-RS" dirty="0" smtClean="0">
                <a:solidFill>
                  <a:srgbClr val="FF0000"/>
                </a:solidFill>
              </a:rPr>
              <a:t> </a:t>
            </a:r>
            <a:r>
              <a:rPr lang="sr-Cyrl-RS" dirty="0"/>
              <a:t>за </a:t>
            </a:r>
            <a:r>
              <a:rPr lang="sr-Cyrl-RS" dirty="0" smtClean="0"/>
              <a:t>202</a:t>
            </a:r>
            <a:r>
              <a:rPr lang="sr-Latn-RS" dirty="0" smtClean="0"/>
              <a:t>4</a:t>
            </a:r>
            <a:r>
              <a:rPr lang="sr-Cyrl-RS" dirty="0" smtClean="0"/>
              <a:t>. </a:t>
            </a:r>
            <a:r>
              <a:rPr lang="sr-Cyrl-RS" dirty="0"/>
              <a:t>годину, која је по својој форми веома обимна и тешка за разумевање због специфичних појмова и класификација које је чине. </a:t>
            </a:r>
          </a:p>
          <a:p>
            <a:endParaRPr lang="en-US" dirty="0"/>
          </a:p>
          <a:p>
            <a:pPr algn="just"/>
            <a:r>
              <a:rPr lang="sr-Cyrl-RS" dirty="0"/>
              <a:t>	</a:t>
            </a:r>
            <a:r>
              <a:rPr lang="sr-Cyrl-RS" dirty="0" smtClean="0"/>
              <a:t>Желимо да чујемо Ваше мишљење о Нацрту одлуке о буџету општине Кладово за 202</a:t>
            </a:r>
            <a:r>
              <a:rPr lang="sr-Latn-RS" dirty="0" smtClean="0"/>
              <a:t>4</a:t>
            </a:r>
            <a:r>
              <a:rPr lang="sr-Cyrl-RS" dirty="0" smtClean="0"/>
              <a:t>.годину и сугестије за унапређење.</a:t>
            </a:r>
            <a:endParaRPr lang="sr-Cyrl-RS" dirty="0"/>
          </a:p>
          <a:p>
            <a:endParaRPr lang="en-US" dirty="0"/>
          </a:p>
          <a:p>
            <a:pPr algn="just"/>
            <a:r>
              <a:rPr lang="sr-Cyrl-RS" dirty="0"/>
              <a:t>	</a:t>
            </a:r>
            <a:r>
              <a:rPr lang="sr-Cyrl-RS" dirty="0" smtClean="0"/>
              <a:t>Настојимо да кроз</a:t>
            </a:r>
            <a:r>
              <a:rPr lang="ru-RU" dirty="0" smtClean="0"/>
              <a:t> </a:t>
            </a:r>
            <a:r>
              <a:rPr lang="ru-RU" dirty="0"/>
              <a:t>овај транспарентан приступ </a:t>
            </a:r>
            <a:r>
              <a:rPr lang="ru-RU" dirty="0" smtClean="0"/>
              <a:t>унапредимо Ваше разумевање </a:t>
            </a:r>
            <a:r>
              <a:rPr lang="ru-RU" dirty="0"/>
              <a:t>и интересовање </a:t>
            </a:r>
            <a:r>
              <a:rPr lang="ru-RU" dirty="0" smtClean="0"/>
              <a:t>за </a:t>
            </a:r>
            <a:r>
              <a:rPr lang="ru-RU" dirty="0"/>
              <a:t>локалне финансије, а у перспективи очекујемо и </a:t>
            </a:r>
            <a:r>
              <a:rPr lang="ru-RU" dirty="0" smtClean="0"/>
              <a:t>унапређење заједничке сарадње у постављању </a:t>
            </a:r>
            <a:r>
              <a:rPr lang="ru-RU" dirty="0"/>
              <a:t>циљева, дефинисању приоритета и планирању развоја наше општине.</a:t>
            </a:r>
            <a:endParaRPr lang="sr-Cyrl-RS" dirty="0"/>
          </a:p>
          <a:p>
            <a:pPr algn="r"/>
            <a:endParaRPr lang="sr-Cyrl-RS" dirty="0" smtClean="0"/>
          </a:p>
        </p:txBody>
      </p:sp>
    </p:spTree>
    <p:extLst>
      <p:ext uri="{BB962C8B-B14F-4D97-AF65-F5344CB8AC3E}">
        <p14:creationId xmlns="" xmlns:p14="http://schemas.microsoft.com/office/powerpoint/2010/main" val="14968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/>
              <a:t>Ко се финансира из буџета?</a:t>
            </a:r>
            <a:endParaRPr lang="en-US" sz="3000" b="1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="" xmlns:a16="http://schemas.microsoft.com/office/drawing/2014/main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1520825"/>
            <a:ext cx="4099054" cy="22891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ru-RU" altLang="en-US" sz="1700" b="1" dirty="0">
                <a:latin typeface="Calibri" panose="020F0502020204030204" pitchFamily="34" charset="0"/>
                <a:cs typeface="Calibri" panose="020F0502020204030204" pitchFamily="34" charset="0"/>
              </a:rPr>
              <a:t>Директни корисници буџетских средстава: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Скупштина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Председник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Општинско веће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Општинска управа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Правобранилаштво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sr-Latn-RS" altLang="en-US" sz="1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388" y="1520824"/>
            <a:ext cx="4038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cs typeface="Calibri" panose="020F0502020204030204" pitchFamily="34" charset="0"/>
              </a:rPr>
              <a:t>Индиректни корисници буџетских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ru-RU" altLang="en-US" sz="1700" dirty="0" smtClean="0">
                <a:cs typeface="Calibri" panose="020F0502020204030204" pitchFamily="34" charset="0"/>
              </a:rPr>
              <a:t>Предшколска установа « Невен» Кладово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ru-RU" altLang="en-US" sz="1700" dirty="0" smtClean="0">
                <a:cs typeface="Calibri" panose="020F0502020204030204" pitchFamily="34" charset="0"/>
              </a:rPr>
              <a:t>Библиотека центра за културу Кладово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ru-RU" altLang="en-US" sz="1700" dirty="0" smtClean="0">
                <a:cs typeface="Calibri" panose="020F0502020204030204" pitchFamily="34" charset="0"/>
              </a:rPr>
              <a:t>Туристичка организација општине Кладово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Месне заједнице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</a:t>
            </a:r>
          </a:p>
          <a:p>
            <a:pPr>
              <a:spcBef>
                <a:spcPct val="20000"/>
              </a:spcBef>
            </a:pPr>
            <a:r>
              <a:rPr lang="ru-RU" altLang="en-US" sz="1600" dirty="0">
                <a:cs typeface="Calibri" panose="020F0502020204030204" pitchFamily="34" charset="0"/>
              </a:rPr>
              <a:t> 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948" y="3982665"/>
            <a:ext cx="4038600" cy="2556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cs typeface="Calibri" panose="020F0502020204030204" pitchFamily="34" charset="0"/>
              </a:rPr>
              <a:t>Остали корисници јавних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Образовне институције (школе)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Здравствене институције (домови здравља)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Социјалне институције (Центар за социјални рад)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Непрофитне организације (удружења грађана, невладине организације, итд.)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8711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229600" cy="1010610"/>
          </a:xfrm>
        </p:spPr>
        <p:txBody>
          <a:bodyPr>
            <a:normAutofit/>
          </a:bodyPr>
          <a:lstStyle/>
          <a:p>
            <a:r>
              <a:rPr lang="sr-Cyrl-RS" sz="3000" b="1" dirty="0"/>
              <a:t>Како настаје буџет</a:t>
            </a:r>
            <a:r>
              <a:rPr lang="sr-Latn-RS" sz="3000" b="1" dirty="0"/>
              <a:t> </a:t>
            </a:r>
            <a:r>
              <a:rPr lang="sr-Cyrl-RS" sz="3000" b="1" dirty="0"/>
              <a:t>општине?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5C6FDEC-5142-4586-B190-1B2F0895762E}"/>
              </a:ext>
            </a:extLst>
          </p:cNvPr>
          <p:cNvSpPr/>
          <p:nvPr/>
        </p:nvSpPr>
        <p:spPr>
          <a:xfrm>
            <a:off x="325657" y="1339890"/>
            <a:ext cx="849268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1700" b="1" dirty="0"/>
              <a:t>БУЏЕТ </a:t>
            </a:r>
            <a:r>
              <a:rPr lang="sr-Cyrl-RS" sz="1700" dirty="0"/>
              <a:t>општине је правни документ који утврђује план прихода и примања и расхода и издатака општине за буџетску, односно календарску годину.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То значи да овај документ представља предвиђање колико ће се новца од грађана и привреде у току једне године прикупити и на који начин ће се тај новац трошити.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Из општинског буџета се током године плаћају све обавезе локалне самоуправе. Исто тако у буџет се сливају приходи из којих се подмирују те обавезе. 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Председник општине и локална управа спроводе општинску политику, а главна полуга те политике и развоја је управо буџет општине.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Приликом дефинисања овог, за општину </a:t>
            </a:r>
            <a:r>
              <a:rPr lang="sr-Cyrl-RS" sz="1700" dirty="0" smtClean="0"/>
              <a:t>Кладово</a:t>
            </a:r>
            <a:r>
              <a:rPr lang="sr-Latn-RS" sz="1700" dirty="0" smtClean="0"/>
              <a:t> </a:t>
            </a:r>
            <a:r>
              <a:rPr lang="sr-Cyrl-RS" sz="1700" dirty="0"/>
              <a:t>најважнијег документа, руководе се законским оквиром и прописима, стратешким приоритетима развоја и другим елементима.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Реалност је таква да постоје велике разлике између жеља и могућности, тако да креирање буџета подразумева утврђивање приоритета и прављење компромиса.</a:t>
            </a:r>
            <a:endParaRPr lang="en-US" sz="1700" dirty="0"/>
          </a:p>
        </p:txBody>
      </p:sp>
    </p:spTree>
    <p:extLst>
      <p:ext uri="{BB962C8B-B14F-4D97-AF65-F5344CB8AC3E}">
        <p14:creationId xmlns="" xmlns:p14="http://schemas.microsoft.com/office/powerpoint/2010/main" val="2641440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/>
              <a:t>Ко учествује у буџетском процесу</a:t>
            </a:r>
            <a:r>
              <a:rPr lang="en-US" b="1" dirty="0"/>
              <a:t>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70362949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6156176" y="3810000"/>
            <a:ext cx="1224136" cy="1066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/>
              <a:t>Грађани и њихова удружења</a:t>
            </a:r>
            <a:endParaRPr lang="en-US" sz="1000" dirty="0"/>
          </a:p>
        </p:txBody>
      </p:sp>
    </p:spTree>
    <p:extLst>
      <p:ext uri="{BB962C8B-B14F-4D97-AF65-F5344CB8AC3E}">
        <p14:creationId xmlns="" xmlns:p14="http://schemas.microsoft.com/office/powerpoint/2010/main" val="1468475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138" y="490104"/>
            <a:ext cx="8229600" cy="850106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основу чега се доноси буџет</a:t>
            </a:r>
            <a:r>
              <a:rPr lang="en-US" sz="3000" b="1" dirty="0"/>
              <a:t>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1195913323"/>
              </p:ext>
            </p:extLst>
          </p:nvPr>
        </p:nvGraphicFramePr>
        <p:xfrm>
          <a:off x="539552" y="1700808"/>
          <a:ext cx="7749480" cy="4526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006950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2CDDC93-D5AD-48B0-BB79-531CB401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7180"/>
          </a:xfrm>
        </p:spPr>
        <p:txBody>
          <a:bodyPr>
            <a:normAutofit/>
          </a:bodyPr>
          <a:lstStyle/>
          <a:p>
            <a:r>
              <a:rPr lang="sr-Cyrl-RS" sz="2800" b="1" dirty="0"/>
              <a:t>Како се пуни општинска каса?</a:t>
            </a:r>
            <a:endParaRPr lang="sr-Latn-RS" sz="2800" b="1" dirty="0"/>
          </a:p>
        </p:txBody>
      </p:sp>
      <p:sp useBgFill="1"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72" y="1001818"/>
            <a:ext cx="8286808" cy="5570454"/>
          </a:xfrm>
        </p:spPr>
        <p:txBody>
          <a:bodyPr>
            <a:normAutofit/>
          </a:bodyPr>
          <a:lstStyle/>
          <a:p>
            <a:pPr algn="just"/>
            <a:r>
              <a:rPr lang="sr-Cyrl-RS" sz="1700" dirty="0"/>
              <a:t>Укупни </a:t>
            </a:r>
            <a:r>
              <a:rPr lang="sr-Cyrl-RS" sz="1700" b="1" dirty="0"/>
              <a:t>јавни приходи и примања </a:t>
            </a:r>
            <a:r>
              <a:rPr lang="sr-Cyrl-RS" sz="1700" dirty="0"/>
              <a:t>општине</a:t>
            </a:r>
            <a:r>
              <a:rPr lang="sr-Cyrl-RS" sz="1700" dirty="0">
                <a:solidFill>
                  <a:srgbClr val="FF0000"/>
                </a:solidFill>
              </a:rPr>
              <a:t> </a:t>
            </a:r>
            <a:r>
              <a:rPr lang="sr-Cyrl-RS" sz="1700" dirty="0" smtClean="0"/>
              <a:t>Кладово</a:t>
            </a:r>
            <a:r>
              <a:rPr lang="sr-Cyrl-RS" sz="1700" dirty="0" smtClean="0">
                <a:solidFill>
                  <a:srgbClr val="FF0000"/>
                </a:solidFill>
              </a:rPr>
              <a:t> </a:t>
            </a:r>
            <a:r>
              <a:rPr lang="sr-Cyrl-RS" sz="1700" dirty="0"/>
              <a:t>за </a:t>
            </a:r>
            <a:r>
              <a:rPr lang="sr-Cyrl-RS" sz="1700" dirty="0" smtClean="0"/>
              <a:t>202</a:t>
            </a:r>
            <a:r>
              <a:rPr lang="sr-Latn-RS" sz="1700" dirty="0" smtClean="0"/>
              <a:t>4</a:t>
            </a:r>
            <a:r>
              <a:rPr lang="sr-Cyrl-RS" sz="1700" dirty="0" smtClean="0"/>
              <a:t>. </a:t>
            </a:r>
            <a:r>
              <a:rPr lang="sr-Cyrl-RS" sz="1700" dirty="0"/>
              <a:t>годину износе</a:t>
            </a:r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sr-Cyrl-RS" sz="1700" dirty="0"/>
              <a:t>Одлуком о буџету општине </a:t>
            </a:r>
            <a:r>
              <a:rPr lang="sr-Cyrl-RS" sz="1700" dirty="0">
                <a:solidFill>
                  <a:srgbClr val="FF0000"/>
                </a:solidFill>
              </a:rPr>
              <a:t> </a:t>
            </a:r>
            <a:r>
              <a:rPr lang="sr-Cyrl-RS" sz="1700" dirty="0" smtClean="0"/>
              <a:t>Кладово</a:t>
            </a:r>
            <a:r>
              <a:rPr lang="sr-Cyrl-RS" sz="1700" dirty="0" smtClean="0">
                <a:solidFill>
                  <a:srgbClr val="FF0000"/>
                </a:solidFill>
              </a:rPr>
              <a:t> </a:t>
            </a:r>
            <a:r>
              <a:rPr lang="sr-Cyrl-RS" sz="1700" dirty="0" smtClean="0"/>
              <a:t> </a:t>
            </a:r>
            <a:r>
              <a:rPr lang="sr-Cyrl-RS" sz="1700" dirty="0"/>
              <a:t>за </a:t>
            </a:r>
            <a:r>
              <a:rPr lang="sr-Cyrl-RS" sz="1700" dirty="0" smtClean="0"/>
              <a:t>202</a:t>
            </a:r>
            <a:r>
              <a:rPr lang="sr-Latn-RS" sz="1700" dirty="0" smtClean="0"/>
              <a:t>4</a:t>
            </a:r>
            <a:r>
              <a:rPr lang="sr-Cyrl-RS" sz="1700" dirty="0" smtClean="0"/>
              <a:t>. </a:t>
            </a:r>
            <a:r>
              <a:rPr lang="sr-Cyrl-RS" sz="1700" dirty="0"/>
              <a:t>годину планирана су средства из буџета општине у износу од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sr-Latn-RS" sz="1700" dirty="0" smtClean="0">
                <a:solidFill>
                  <a:srgbClr val="FF0000"/>
                </a:solidFill>
              </a:rPr>
              <a:t>880.000.000 </a:t>
            </a:r>
            <a:r>
              <a:rPr lang="sr-Cyrl-RS" sz="1700" dirty="0" smtClean="0"/>
              <a:t>динара</a:t>
            </a:r>
            <a:r>
              <a:rPr lang="sr-Cyrl-RS" sz="1700" dirty="0"/>
              <a:t>, пренета средства из ранијих година у износу </a:t>
            </a:r>
            <a:r>
              <a:rPr lang="sr-Cyrl-RS" sz="1700" dirty="0" smtClean="0"/>
              <a:t>од</a:t>
            </a:r>
            <a:r>
              <a:rPr lang="sr-Latn-RS" sz="1700" dirty="0" smtClean="0"/>
              <a:t> </a:t>
            </a:r>
            <a:r>
              <a:rPr lang="sr-Latn-RS" sz="1700" b="1" dirty="0" smtClean="0"/>
              <a:t>85</a:t>
            </a:r>
            <a:r>
              <a:rPr lang="sr-Latn-RS" sz="1700" dirty="0" smtClean="0"/>
              <a:t>.</a:t>
            </a:r>
            <a:r>
              <a:rPr lang="sr-Cyrl-RS" sz="1700" b="1" dirty="0" smtClean="0"/>
              <a:t>000.000 </a:t>
            </a:r>
            <a:r>
              <a:rPr lang="sr-Cyrl-RS" sz="1700" dirty="0" smtClean="0"/>
              <a:t>динара </a:t>
            </a:r>
            <a:r>
              <a:rPr lang="sr-Cyrl-RS" sz="1700" dirty="0"/>
              <a:t>и средства из осталих извора у износу </a:t>
            </a:r>
            <a:r>
              <a:rPr lang="sr-Cyrl-RS" sz="1700" dirty="0" smtClean="0"/>
              <a:t>од</a:t>
            </a:r>
            <a:r>
              <a:rPr lang="sr-Latn-RS" sz="1700" dirty="0" smtClean="0"/>
              <a:t> </a:t>
            </a:r>
            <a:r>
              <a:rPr lang="sr-Latn-RS" sz="1700" b="1" dirty="0" smtClean="0"/>
              <a:t>23.200.000</a:t>
            </a:r>
            <a:r>
              <a:rPr lang="sr-Cyrl-RS" sz="1700" b="1" dirty="0" smtClean="0"/>
              <a:t> </a:t>
            </a:r>
            <a:r>
              <a:rPr lang="sr-Cyrl-RS" sz="1700" dirty="0" smtClean="0"/>
              <a:t>динара</a:t>
            </a:r>
            <a:r>
              <a:rPr lang="sr-Cyrl-RS" sz="1700" dirty="0"/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="" xmlns:p14="http://schemas.microsoft.com/office/powerpoint/2010/main" val="2521775680"/>
              </p:ext>
            </p:extLst>
          </p:nvPr>
        </p:nvGraphicFramePr>
        <p:xfrm>
          <a:off x="971600" y="4452264"/>
          <a:ext cx="7272808" cy="1752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quals 6">
            <a:extLst>
              <a:ext uri="{FF2B5EF4-FFF2-40B4-BE49-F238E27FC236}">
                <a16:creationId xmlns="" xmlns:a16="http://schemas.microsoft.com/office/drawing/2014/main" id="{CDB27E42-2A8D-4DD4-9160-578F8DDA6D84}"/>
              </a:ext>
            </a:extLst>
          </p:cNvPr>
          <p:cNvSpPr/>
          <p:nvPr/>
        </p:nvSpPr>
        <p:spPr>
          <a:xfrm>
            <a:off x="2609633" y="1735247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827584" y="1476780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F752DEC-C823-4E33-9B74-2DB6D4AFC9BB}"/>
              </a:ext>
            </a:extLst>
          </p:cNvPr>
          <p:cNvSpPr txBox="1"/>
          <p:nvPr/>
        </p:nvSpPr>
        <p:spPr>
          <a:xfrm>
            <a:off x="3878844" y="1839830"/>
            <a:ext cx="49794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3600" b="1" dirty="0" smtClean="0"/>
              <a:t>988.200.000 </a:t>
            </a:r>
            <a:r>
              <a:rPr lang="sr-Cyrl-RS" sz="3600" b="1" dirty="0" smtClean="0"/>
              <a:t>милиона </a:t>
            </a:r>
            <a:r>
              <a:rPr lang="sr-Cyrl-RS" sz="3600" b="1" dirty="0"/>
              <a:t>динара</a:t>
            </a:r>
            <a:endParaRPr lang="en-US" sz="3600" b="1" dirty="0"/>
          </a:p>
        </p:txBody>
      </p:sp>
    </p:spTree>
    <p:extLst>
      <p:ext uri="{BB962C8B-B14F-4D97-AF65-F5344CB8AC3E}">
        <p14:creationId xmlns="" xmlns:p14="http://schemas.microsoft.com/office/powerpoint/2010/main" val="170447323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4669</TotalTime>
  <Words>2027</Words>
  <Application>Microsoft Office PowerPoint</Application>
  <PresentationFormat>On-screen Show (4:3)</PresentationFormat>
  <Paragraphs>394</Paragraphs>
  <Slides>25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Custom Design</vt:lpstr>
      <vt:lpstr>ОПШТИНА КЛАДОВО</vt:lpstr>
      <vt:lpstr>Slide 2</vt:lpstr>
      <vt:lpstr>Slide 3</vt:lpstr>
      <vt:lpstr>Slide 4</vt:lpstr>
      <vt:lpstr>Ко се финансира из буџета?</vt:lpstr>
      <vt:lpstr>Како настаје буџет општине?</vt:lpstr>
      <vt:lpstr>Ко учествује у буџетском процесу?</vt:lpstr>
      <vt:lpstr>На основу чега се доноси буџет?</vt:lpstr>
      <vt:lpstr>Како се пуни општинска каса?</vt:lpstr>
      <vt:lpstr>Шта су приходи и примања буџета?</vt:lpstr>
      <vt:lpstr>Структура планираних прихода и примања за 2024. годину</vt:lpstr>
      <vt:lpstr>Структура планираних приходи и примања за 2024.годину</vt:lpstr>
      <vt:lpstr>Које промене у буџету се очекују у односу на текућу 2023 годину?</vt:lpstr>
      <vt:lpstr>На шта се троше јавна средства?</vt:lpstr>
      <vt:lpstr>Slide 15</vt:lpstr>
      <vt:lpstr>Структура пројектованих расхода и издатака буџета за 2024. годину</vt:lpstr>
      <vt:lpstr>Структура пројектованих расхода и издатака буџета за 2024 годину</vt:lpstr>
      <vt:lpstr>Које промене у буџету се очекују у односу на текућу 2023 годину?</vt:lpstr>
      <vt:lpstr>Планирани расходи буџета по програмима</vt:lpstr>
      <vt:lpstr>Структура планираних расхода по буџетским програмима</vt:lpstr>
      <vt:lpstr>Планирани расходи буџета расподељени по директним и индиректним буџетским корисницима</vt:lpstr>
      <vt:lpstr>Најважнији планирани капитални пројекти</vt:lpstr>
      <vt:lpstr>Најважнији планирани пројекти од интереса за локалну заједницу</vt:lpstr>
      <vt:lpstr>Ка равноправнијем граду – Родно одговорно буџетирање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ОПШТИНА КОВИН</dc:title>
  <dc:creator>stojkovici</dc:creator>
  <cp:lastModifiedBy>T6-GDIMITRIJEVIC</cp:lastModifiedBy>
  <cp:revision>606</cp:revision>
  <cp:lastPrinted>2018-01-29T14:26:33Z</cp:lastPrinted>
  <dcterms:created xsi:type="dcterms:W3CDTF">2006-08-16T00:00:00Z</dcterms:created>
  <dcterms:modified xsi:type="dcterms:W3CDTF">2024-01-11T07:16:43Z</dcterms:modified>
</cp:coreProperties>
</file>