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colors6.xml" ContentType="application/vnd.openxmlformats-officedocument.drawingml.diagramColor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5" r:id="rId3"/>
    <p:sldId id="258" r:id="rId4"/>
    <p:sldId id="259" r:id="rId5"/>
    <p:sldId id="275" r:id="rId6"/>
    <p:sldId id="262" r:id="rId7"/>
    <p:sldId id="282" r:id="rId8"/>
    <p:sldId id="261" r:id="rId9"/>
    <p:sldId id="263" r:id="rId10"/>
    <p:sldId id="283" r:id="rId11"/>
    <p:sldId id="264" r:id="rId12"/>
    <p:sldId id="286" r:id="rId13"/>
    <p:sldId id="279" r:id="rId14"/>
    <p:sldId id="266" r:id="rId15"/>
    <p:sldId id="284" r:id="rId16"/>
    <p:sldId id="268" r:id="rId17"/>
    <p:sldId id="287" r:id="rId18"/>
    <p:sldId id="280" r:id="rId19"/>
    <p:sldId id="271" r:id="rId20"/>
    <p:sldId id="288" r:id="rId21"/>
    <p:sldId id="273" r:id="rId22"/>
    <p:sldId id="274" r:id="rId23"/>
    <p:sldId id="281" r:id="rId24"/>
    <p:sldId id="278" r:id="rId2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61" autoAdjust="0"/>
    <p:restoredTop sz="89275" autoAdjust="0"/>
  </p:normalViewPr>
  <p:slideViewPr>
    <p:cSldViewPr>
      <p:cViewPr>
        <p:scale>
          <a:sx n="100" d="100"/>
          <a:sy n="100" d="100"/>
        </p:scale>
        <p:origin x="-72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1049382716049662E-2"/>
          <c:y val="0.5826226784943026"/>
          <c:w val="0.90895061728395088"/>
          <c:h val="0.4171153526695239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showPercent val="1"/>
          </c:dLbls>
          <c:cat>
            <c:strRef>
              <c:f>Sheet1!$A$2:$A$10</c:f>
              <c:strCache>
                <c:ptCount val="7"/>
                <c:pt idx="0">
                  <c:v>Приходи од пореза  65,15%</c:v>
                </c:pt>
                <c:pt idx="1">
                  <c:v>Трансфери 20,07%</c:v>
                </c:pt>
                <c:pt idx="2">
                  <c:v>Други приходи 1.29%</c:v>
                </c:pt>
                <c:pt idx="3">
                  <c:v>Примања од продаје нефинансијске имовине 1,03%</c:v>
                </c:pt>
                <c:pt idx="4">
                  <c:v>Пренета средства из ранијих година   8,26%</c:v>
                </c:pt>
                <c:pt idx="5">
                  <c:v>Мешовити и неодређени приходи 1,15%</c:v>
                </c:pt>
                <c:pt idx="6">
                  <c:v>Приходи од продаје добара и услуга 3,06%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568000000</c:v>
                </c:pt>
                <c:pt idx="1">
                  <c:v>175000000</c:v>
                </c:pt>
                <c:pt idx="2">
                  <c:v>11200000</c:v>
                </c:pt>
                <c:pt idx="3">
                  <c:v>9000000</c:v>
                </c:pt>
                <c:pt idx="4">
                  <c:v>72000000</c:v>
                </c:pt>
                <c:pt idx="5">
                  <c:v>10000000</c:v>
                </c:pt>
                <c:pt idx="6">
                  <c:v>26700000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22170360649363274"/>
          <c:y val="1.408450704225357E-2"/>
          <c:w val="0.66616056673471369"/>
          <c:h val="0.41597195920130237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2561728395061748E-2"/>
          <c:y val="0.3357919748667782"/>
          <c:w val="0.84104938271604934"/>
          <c:h val="0.585584188340093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Sheet1!$A$2:$A$10</c:f>
              <c:strCache>
                <c:ptCount val="8"/>
                <c:pt idx="0">
                  <c:v>Коришћење роба и услуга - 33,37%</c:v>
                </c:pt>
                <c:pt idx="1">
                  <c:v>Дотације и трансфери - 13,32%</c:v>
                </c:pt>
                <c:pt idx="2">
                  <c:v>Расходи за запослене - 21,81%</c:v>
                </c:pt>
                <c:pt idx="3">
                  <c:v>Социјална помоћ - 3,21%</c:v>
                </c:pt>
                <c:pt idx="4">
                  <c:v>Субвенције - 0.07%</c:v>
                </c:pt>
                <c:pt idx="5">
                  <c:v>Остали расходи - 5.5%</c:v>
                </c:pt>
                <c:pt idx="6">
                  <c:v>Средства резерве - 2.32%</c:v>
                </c:pt>
                <c:pt idx="7">
                  <c:v>Капитални издаци - 20.40%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291009550</c:v>
                </c:pt>
                <c:pt idx="1">
                  <c:v>116105076</c:v>
                </c:pt>
                <c:pt idx="2">
                  <c:v>190137366</c:v>
                </c:pt>
                <c:pt idx="3">
                  <c:v>27960000</c:v>
                </c:pt>
                <c:pt idx="4">
                  <c:v>600000</c:v>
                </c:pt>
                <c:pt idx="5">
                  <c:v>47995576</c:v>
                </c:pt>
                <c:pt idx="6">
                  <c:v>20207432</c:v>
                </c:pt>
                <c:pt idx="7">
                  <c:v>177885000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7.9475308641975315E-2"/>
          <c:y val="0.47040032704546592"/>
          <c:w val="0.8919753086419755"/>
          <c:h val="0.4923951943391464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Sheet1!$A$2:$A$19</c:f>
              <c:strCache>
                <c:ptCount val="18"/>
                <c:pt idx="0">
                  <c:v>Становање,урбанизам и просторно планирање 0.1%</c:v>
                </c:pt>
                <c:pt idx="1">
                  <c:v>Комуналне делатности 11.8%</c:v>
                </c:pt>
                <c:pt idx="2">
                  <c:v>Локални економски развој 0.9%</c:v>
                </c:pt>
                <c:pt idx="3">
                  <c:v>Развој туризма 5%</c:v>
                </c:pt>
                <c:pt idx="4">
                  <c:v>Пољопривреда и рурални развој 0.3%</c:v>
                </c:pt>
                <c:pt idx="5">
                  <c:v>Заштита животне средине 0.6%</c:v>
                </c:pt>
                <c:pt idx="6">
                  <c:v>Организација саобраћаја и саобраћајна инфраструктура 4.4%</c:v>
                </c:pt>
                <c:pt idx="7">
                  <c:v>Предшколско васпитање и образовање  10.4%</c:v>
                </c:pt>
                <c:pt idx="8">
                  <c:v>Основно образовање и васпитање 7,5%</c:v>
                </c:pt>
                <c:pt idx="9">
                  <c:v>Средње образовање и васпитање 1.7%</c:v>
                </c:pt>
                <c:pt idx="10">
                  <c:v>Социјална и дечија заштита 4.6%</c:v>
                </c:pt>
                <c:pt idx="11">
                  <c:v>Здравствена заштита 0.8%</c:v>
                </c:pt>
                <c:pt idx="12">
                  <c:v>Развој културе и информисања  4.2%</c:v>
                </c:pt>
                <c:pt idx="13">
                  <c:v>Развој спорта и омладине  11,3%</c:v>
                </c:pt>
                <c:pt idx="14">
                  <c:v>Опште услуге локалне самоуправе  30.1%</c:v>
                </c:pt>
                <c:pt idx="15">
                  <c:v>Политички систем локалне самоуправе 3.4%</c:v>
                </c:pt>
                <c:pt idx="17">
                  <c:v>Енергетска ефикасност и ибновљиви извори енергије 2.9%</c:v>
                </c:pt>
              </c:strCache>
            </c:strRef>
          </c:cat>
          <c:val>
            <c:numRef>
              <c:f>Sheet1!$B$2:$B$19</c:f>
              <c:numCache>
                <c:formatCode>#,##0</c:formatCode>
                <c:ptCount val="18"/>
                <c:pt idx="0">
                  <c:v>900000</c:v>
                </c:pt>
                <c:pt idx="1">
                  <c:v>103000000</c:v>
                </c:pt>
                <c:pt idx="2">
                  <c:v>8000000</c:v>
                </c:pt>
                <c:pt idx="3">
                  <c:v>44107047</c:v>
                </c:pt>
                <c:pt idx="4">
                  <c:v>2600000</c:v>
                </c:pt>
                <c:pt idx="5">
                  <c:v>4800000</c:v>
                </c:pt>
                <c:pt idx="6">
                  <c:v>38300000</c:v>
                </c:pt>
                <c:pt idx="7">
                  <c:v>90716291</c:v>
                </c:pt>
                <c:pt idx="8">
                  <c:v>65275076</c:v>
                </c:pt>
                <c:pt idx="9">
                  <c:v>14630000</c:v>
                </c:pt>
                <c:pt idx="10">
                  <c:v>40285576</c:v>
                </c:pt>
                <c:pt idx="11">
                  <c:v>7000000</c:v>
                </c:pt>
                <c:pt idx="12">
                  <c:v>36927573</c:v>
                </c:pt>
                <c:pt idx="13">
                  <c:v>98500000</c:v>
                </c:pt>
                <c:pt idx="14">
                  <c:v>262693861</c:v>
                </c:pt>
                <c:pt idx="15">
                  <c:v>29164576</c:v>
                </c:pt>
                <c:pt idx="17">
                  <c:v>25000000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16"/>
        <c:delete val="1"/>
      </c:legendEntry>
      <c:layout/>
      <c:txPr>
        <a:bodyPr/>
        <a:lstStyle/>
        <a:p>
          <a:pPr>
            <a:defRPr sz="9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</a:t>
          </a:r>
          <a:r>
            <a:rPr lang="sr-Cyrl-RS" sz="1600" dirty="0" smtClean="0"/>
            <a:t>општине</a:t>
          </a:r>
          <a:endParaRPr lang="sr-Latn-RS" sz="1600" dirty="0" smtClean="0"/>
        </a:p>
        <a:p>
          <a:r>
            <a:rPr lang="sr-Cyrl-RS" sz="1600" dirty="0" smtClean="0"/>
            <a:t>Правобранилаштво</a:t>
          </a:r>
        </a:p>
        <a:p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Установа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културе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</a:t>
          </a:r>
          <a:r>
            <a:rPr lang="sr-Cyrl-RS" sz="1200" dirty="0" smtClean="0"/>
            <a:t>здравља</a:t>
          </a:r>
          <a:r>
            <a:rPr lang="sr-Latn-RS" sz="1200" dirty="0" smtClean="0"/>
            <a:t> </a:t>
          </a:r>
        </a:p>
        <a:p>
          <a:r>
            <a:rPr lang="sr-Cyrl-RS" sz="1200" dirty="0" smtClean="0"/>
            <a:t>Центар за социјални рад</a:t>
          </a:r>
        </a:p>
        <a:p>
          <a:r>
            <a:rPr lang="sr-Latn-RS" sz="1200" dirty="0" smtClean="0"/>
            <a:t>                         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Y="15886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</a:t>
          </a:r>
          <a:r>
            <a:rPr lang="sr-Cyrl-RS" sz="1400" dirty="0" smtClean="0"/>
            <a:t>202</a:t>
          </a:r>
          <a:r>
            <a:rPr lang="sr-Latn-RS" sz="1400" dirty="0" smtClean="0"/>
            <a:t>3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 </a:t>
          </a:r>
          <a:r>
            <a:rPr lang="sr-Cyrl-RS" sz="12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(</a:t>
          </a:r>
          <a:r>
            <a:rPr lang="sr-Latn-RS" sz="12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871.900.000</a:t>
          </a:r>
          <a:r>
            <a:rPr lang="sr-Cyrl-RS" sz="12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)</a:t>
          </a:r>
          <a:endParaRPr lang="en-US" sz="1200" b="1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  <a:r>
            <a:rPr lang="sr-Cyrl-RS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(</a:t>
          </a:r>
          <a:r>
            <a:rPr lang="sr-Latn-RS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782.200.000</a:t>
          </a:r>
          <a:r>
            <a:rPr lang="sr-Cyrl-RS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)</a:t>
          </a:r>
          <a:endParaRPr lang="en-US" b="1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(</a:t>
          </a:r>
          <a:r>
            <a:rPr lang="sr-Latn-RS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70.000.000</a:t>
          </a:r>
          <a:r>
            <a:rPr lang="sr-Cyrl-RS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)</a:t>
          </a:r>
          <a:r>
            <a:rPr lang="sr-Cyrl-RS" dirty="0" smtClean="0">
              <a:solidFill>
                <a:srgbClr val="FF0000"/>
              </a:solidFill>
            </a:rPr>
            <a:t> 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</a:t>
          </a:r>
        </a:p>
        <a:p>
          <a:r>
            <a:rPr lang="sr-Latn-RS" b="1" dirty="0" smtClean="0">
              <a:solidFill>
                <a:srgbClr val="C00000"/>
              </a:solidFill>
            </a:rPr>
            <a:t>(19.700.000</a:t>
          </a:r>
          <a:r>
            <a:rPr lang="sr-Cyrl-RS" b="1" dirty="0" smtClean="0">
              <a:solidFill>
                <a:srgbClr val="C00000"/>
              </a:solidFill>
            </a:rPr>
            <a:t>)</a:t>
          </a:r>
          <a:endParaRPr lang="en-US" b="1" dirty="0">
            <a:solidFill>
              <a:srgbClr val="C0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8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71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.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900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.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000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568.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0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00.000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 </a:t>
          </a:r>
          <a:r>
            <a:rPr lang="sr-Cyrl-RS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     </a:t>
          </a:r>
          <a:r>
            <a:rPr lang="sr-Cyrl-RS" dirty="0"/>
            <a:t>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175.000.000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sr-Cyrl-RS" b="1" baseline="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11.2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00.000</a:t>
          </a:r>
          <a:r>
            <a:rPr lang="sr-Cyrl-RS" dirty="0" smtClean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 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9</a:t>
          </a:r>
          <a:r>
            <a:rPr lang="sr-Cyrl-RS" b="1" baseline="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.000.000 </a:t>
          </a:r>
          <a:r>
            <a:rPr lang="sr-Cyrl-RS" dirty="0" smtClean="0"/>
            <a:t>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 smtClean="0"/>
            <a:t>Мешовити и неодређени приходи 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10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.</a:t>
          </a:r>
          <a:r>
            <a:rPr lang="sr-Latn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0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00.000</a:t>
          </a:r>
          <a:endParaRPr lang="en-US" b="1" dirty="0">
            <a:solidFill>
              <a:schemeClr val="accent6">
                <a:lumMod val="20000"/>
                <a:lumOff val="80000"/>
              </a:schemeClr>
            </a:solidFill>
          </a:endParaRPr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sr-Latn-RS" sz="1000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7</a:t>
          </a:r>
          <a:r>
            <a:rPr lang="sr-Cyrl-RS" sz="1000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2.000.000 </a:t>
          </a:r>
          <a:r>
            <a:rPr lang="sr-Latn-RS" sz="1000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B10A30C2-5888-46A9-A8C8-27E976536A13}">
      <dgm:prSet phldrT="[Text]"/>
      <dgm:spPr/>
      <dgm:t>
        <a:bodyPr/>
        <a:lstStyle/>
        <a:p>
          <a:pPr algn="ctr"/>
          <a:r>
            <a:rPr lang="sr-Cyrl-RS" dirty="0" smtClean="0"/>
            <a:t>Приходи од продаје добара и услуга</a:t>
          </a:r>
          <a:r>
            <a:rPr lang="sr-Cyrl-RS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(</a:t>
          </a:r>
          <a:r>
            <a:rPr lang="sr-Cyrl-RS" b="1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26.700.000 </a:t>
          </a:r>
          <a:r>
            <a:rPr lang="sr-Cyrl-RS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)</a:t>
          </a:r>
          <a:r>
            <a:rPr lang="sr-Cyrl-RS" dirty="0" smtClean="0"/>
            <a:t>динара</a:t>
          </a:r>
          <a:endParaRPr lang="en-US" dirty="0"/>
        </a:p>
      </dgm:t>
    </dgm:pt>
    <dgm:pt modelId="{145B05E2-F87B-4812-93B7-62D24D9A92D6}" type="parTrans" cxnId="{F8765DB3-002D-486F-A22C-87EBE9B3E10A}">
      <dgm:prSet/>
      <dgm:spPr/>
      <dgm:t>
        <a:bodyPr/>
        <a:lstStyle/>
        <a:p>
          <a:endParaRPr lang="en-US"/>
        </a:p>
      </dgm:t>
    </dgm:pt>
    <dgm:pt modelId="{5A522A61-17F3-4399-9011-4A4F280B9C00}" type="sibTrans" cxnId="{F8765DB3-002D-486F-A22C-87EBE9B3E10A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8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8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2F34B-E466-4F6E-9ED4-A2E72C62C38F}" type="pres">
      <dgm:prSet presAssocID="{B10A30C2-5888-46A9-A8C8-27E976536A13}" presName="node" presStyleLbl="venn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F8765DB3-002D-486F-A22C-87EBE9B3E10A}" srcId="{43275D6C-D470-4E2E-96F8-239EECE5D634}" destId="{B10A30C2-5888-46A9-A8C8-27E976536A13}" srcOrd="4" destOrd="0" parTransId="{145B05E2-F87B-4812-93B7-62D24D9A92D6}" sibTransId="{5A522A61-17F3-4399-9011-4A4F280B9C0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6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59E527A9-9057-4135-805D-5E5CD8998368}" type="presOf" srcId="{B10A30C2-5888-46A9-A8C8-27E976536A13}" destId="{FB12F34B-E466-4F6E-9ED4-A2E72C62C38F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705D8BCA-A875-424B-917F-D801608B9607}" srcId="{43275D6C-D470-4E2E-96F8-239EECE5D634}" destId="{920F0D4F-6C4C-4BE8-9363-F48FBF034871}" srcOrd="5" destOrd="0" parTransId="{43AA7920-B602-4336-8E46-A663A1629DDB}" sibTransId="{5F9FEDD2-AAF1-4278-94C9-B59264FA9EB9}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218A2B6F-8742-47DF-A88E-AAC716EAE73D}" type="presParOf" srcId="{1FB746E2-D736-4446-8093-C865FE09A112}" destId="{FB12F34B-E466-4F6E-9ED4-A2E72C62C38F}" srcOrd="5" destOrd="0" presId="urn:microsoft.com/office/officeart/2005/8/layout/radial3"/>
    <dgm:cxn modelId="{829D5A23-E7C8-4F2F-BBF0-A05AEF87B1F3}" type="presParOf" srcId="{1FB746E2-D736-4446-8093-C865FE09A112}" destId="{91CFC9CD-FF79-40EF-A271-A8DBB0423AC2}" srcOrd="6" destOrd="0" presId="urn:microsoft.com/office/officeart/2005/8/layout/radial3"/>
    <dgm:cxn modelId="{AB36D377-182D-4F38-A7FA-BE410BDE00D5}" type="presParOf" srcId="{1FB746E2-D736-4446-8093-C865FE09A112}" destId="{FC69A2CE-A671-47B5-8CD8-544465E52E9C}" srcOrd="7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</a:t>
          </a:r>
          <a:r>
            <a:rPr lang="ru-RU" sz="1400" dirty="0" smtClean="0"/>
            <a:t> </a:t>
          </a:r>
          <a:r>
            <a:rPr lang="ru-RU" sz="1400" dirty="0"/>
            <a:t>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5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b="1" dirty="0" smtClean="0">
              <a:solidFill>
                <a:schemeClr val="tx1"/>
              </a:solidFill>
            </a:rPr>
            <a:t>871.900.000</a:t>
          </a:r>
          <a:endParaRPr lang="en-US" b="1" dirty="0">
            <a:solidFill>
              <a:schemeClr val="tx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b="1" dirty="0" smtClean="0">
              <a:solidFill>
                <a:schemeClr val="tx1"/>
              </a:solidFill>
            </a:rPr>
            <a:t>291</a:t>
          </a:r>
          <a:r>
            <a:rPr lang="sr-Cyrl-RS" b="1" dirty="0" smtClean="0">
              <a:solidFill>
                <a:schemeClr val="tx1"/>
              </a:solidFill>
            </a:rPr>
            <a:t>.009.550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b="1" dirty="0" smtClean="0">
              <a:solidFill>
                <a:schemeClr val="tx1"/>
              </a:solidFill>
            </a:rPr>
            <a:t>600.000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b="1" dirty="0" smtClean="0">
              <a:solidFill>
                <a:schemeClr val="tx1"/>
              </a:solidFill>
            </a:rPr>
            <a:t>17</a:t>
          </a:r>
          <a:r>
            <a:rPr lang="sr-Latn-RS" b="1" dirty="0" smtClean="0">
              <a:solidFill>
                <a:schemeClr val="tx1"/>
              </a:solidFill>
            </a:rPr>
            <a:t>7</a:t>
          </a:r>
          <a:r>
            <a:rPr lang="sr-Cyrl-RS" b="1" dirty="0" smtClean="0">
              <a:solidFill>
                <a:schemeClr val="tx1"/>
              </a:solidFill>
            </a:rPr>
            <a:t>.885.000</a:t>
          </a:r>
          <a:endParaRPr lang="en-US" b="1" dirty="0">
            <a:solidFill>
              <a:schemeClr val="tx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b="1" dirty="0" smtClean="0">
              <a:solidFill>
                <a:schemeClr val="tx1"/>
              </a:solidFill>
            </a:rPr>
            <a:t>190.137.366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b="1" dirty="0" smtClean="0">
              <a:solidFill>
                <a:schemeClr val="tx1"/>
              </a:solidFill>
            </a:rPr>
            <a:t>27.960.000</a:t>
          </a:r>
          <a:r>
            <a:rPr lang="sr-Cyrl-RS" dirty="0" smtClean="0">
              <a:solidFill>
                <a:schemeClr val="bg1"/>
              </a:solidFill>
            </a:rPr>
            <a:t> 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b="1" dirty="0" smtClean="0">
              <a:solidFill>
                <a:schemeClr val="tx1"/>
              </a:solidFill>
            </a:rPr>
            <a:t>116.105.076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b="1" dirty="0" smtClean="0">
              <a:solidFill>
                <a:schemeClr val="tx1"/>
              </a:solidFill>
            </a:rPr>
            <a:t>47.995.576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b="1" dirty="0" smtClean="0">
              <a:solidFill>
                <a:schemeClr val="tx1"/>
              </a:solidFill>
            </a:rPr>
            <a:t>20.207.432</a:t>
          </a:r>
          <a:endParaRPr lang="en-US" b="1" dirty="0">
            <a:solidFill>
              <a:schemeClr val="tx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014803A4-0C0F-42FB-8D39-BFB94C2E8192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B3351B-5134-4AD3-935D-9DD66F494BFF}" type="pres">
      <dgm:prSet presAssocID="{9ED1A3B2-A381-4201-823D-E4B4F944886D}" presName="centerShape" presStyleLbl="node0" presStyleIdx="0" presStyleCnt="1"/>
      <dgm:spPr/>
      <dgm:t>
        <a:bodyPr/>
        <a:lstStyle/>
        <a:p>
          <a:endParaRPr lang="en-US"/>
        </a:p>
      </dgm:t>
    </dgm:pt>
    <dgm:pt modelId="{EA118412-FB83-436D-941D-81A9D355CF50}" type="pres">
      <dgm:prSet presAssocID="{5263AC43-AEF9-405C-B9BD-C1E77733E429}" presName="parTrans" presStyleLbl="sibTrans2D1" presStyleIdx="0" presStyleCnt="8"/>
      <dgm:spPr/>
      <dgm:t>
        <a:bodyPr/>
        <a:lstStyle/>
        <a:p>
          <a:endParaRPr lang="en-US"/>
        </a:p>
      </dgm:t>
    </dgm:pt>
    <dgm:pt modelId="{21F3076E-0F95-47C0-BF6F-065250076686}" type="pres">
      <dgm:prSet presAssocID="{5263AC43-AEF9-405C-B9BD-C1E77733E429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E6C3BD5B-2F84-4FFB-A8C0-CD9D995BEC51}" type="pres">
      <dgm:prSet presAssocID="{A7091EAC-498C-4E8C-B46B-331B042A0C7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D4252-1C6A-4A73-9F98-8B25CF35FFB8}" type="pres">
      <dgm:prSet presAssocID="{6970CC38-AACF-4350-BF4D-BD796B05B1FA}" presName="parTrans" presStyleLbl="sibTrans2D1" presStyleIdx="1" presStyleCnt="8"/>
      <dgm:spPr/>
      <dgm:t>
        <a:bodyPr/>
        <a:lstStyle/>
        <a:p>
          <a:endParaRPr lang="en-US"/>
        </a:p>
      </dgm:t>
    </dgm:pt>
    <dgm:pt modelId="{D827875D-4ED4-41E9-B863-CE9BD6A1C5E0}" type="pres">
      <dgm:prSet presAssocID="{6970CC38-AACF-4350-BF4D-BD796B05B1FA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F133E453-23D7-4D8E-853F-E913F12CD775}" type="pres">
      <dgm:prSet presAssocID="{3FA5C700-C8EE-4CAC-8DA0-0BA7CA952C72}" presName="node" presStyleLbl="node1" presStyleIdx="1" presStyleCnt="8" custRadScaleRad="97785" custRadScaleInc="-17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5C820-4E6B-4050-AF87-6144339624DD}" type="pres">
      <dgm:prSet presAssocID="{8A92D324-8EB2-4984-ADCB-62EACF9FECFF}" presName="parTrans" presStyleLbl="sibTrans2D1" presStyleIdx="2" presStyleCnt="8"/>
      <dgm:spPr/>
      <dgm:t>
        <a:bodyPr/>
        <a:lstStyle/>
        <a:p>
          <a:endParaRPr lang="en-US"/>
        </a:p>
      </dgm:t>
    </dgm:pt>
    <dgm:pt modelId="{C1AB366C-18DF-4FA6-9FEF-5E75A7F8C79D}" type="pres">
      <dgm:prSet presAssocID="{8A92D324-8EB2-4984-ADCB-62EACF9FECFF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95516282-FEEF-46E3-885D-24E1BC71E842}" type="pres">
      <dgm:prSet presAssocID="{4746DA87-483C-4B84-9A22-BC58F96CB23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7A5AD-A148-4EDB-AF9E-D2FE0801F3C8}" type="pres">
      <dgm:prSet presAssocID="{6A3537F1-6C7A-4D5E-9BC9-14D14BE7BA95}" presName="parTrans" presStyleLbl="sibTrans2D1" presStyleIdx="3" presStyleCnt="8"/>
      <dgm:spPr/>
      <dgm:t>
        <a:bodyPr/>
        <a:lstStyle/>
        <a:p>
          <a:endParaRPr lang="en-US"/>
        </a:p>
      </dgm:t>
    </dgm:pt>
    <dgm:pt modelId="{C6AB20C9-8BB4-4E90-9AA5-492DEC1C3B04}" type="pres">
      <dgm:prSet presAssocID="{6A3537F1-6C7A-4D5E-9BC9-14D14BE7BA95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20E241AA-1139-427F-9FF3-A3485C3A67F3}" type="pres">
      <dgm:prSet presAssocID="{8329AE49-ECD5-4C13-B90F-CA83B6E6F99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BF85E-B52B-4D6B-B544-D7921234E139}" type="pres">
      <dgm:prSet presAssocID="{44D9A023-5F81-4677-8A1D-494A76B02F4A}" presName="parTrans" presStyleLbl="sibTrans2D1" presStyleIdx="4" presStyleCnt="8"/>
      <dgm:spPr/>
      <dgm:t>
        <a:bodyPr/>
        <a:lstStyle/>
        <a:p>
          <a:endParaRPr lang="en-US"/>
        </a:p>
      </dgm:t>
    </dgm:pt>
    <dgm:pt modelId="{F44D078B-9D44-424E-9E22-7F7CAD74D150}" type="pres">
      <dgm:prSet presAssocID="{44D9A023-5F81-4677-8A1D-494A76B02F4A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BEF097A8-A73D-4228-936F-812E4D603E98}" type="pres">
      <dgm:prSet presAssocID="{9C6F0069-43DC-402D-BD84-1006528FCE0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B5A34-700A-4CF7-95A2-D63CBBACDD13}" type="pres">
      <dgm:prSet presAssocID="{3C8BC949-583D-42C4-9E18-497A2FA6C1D3}" presName="parTrans" presStyleLbl="sibTrans2D1" presStyleIdx="5" presStyleCnt="8"/>
      <dgm:spPr/>
      <dgm:t>
        <a:bodyPr/>
        <a:lstStyle/>
        <a:p>
          <a:endParaRPr lang="en-US"/>
        </a:p>
      </dgm:t>
    </dgm:pt>
    <dgm:pt modelId="{B6D16780-0409-4F72-8FD5-E9E6D44E3836}" type="pres">
      <dgm:prSet presAssocID="{3C8BC949-583D-42C4-9E18-497A2FA6C1D3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6BDCDEC9-DAB6-4E71-B7D8-A5ED175CEBA0}" type="pres">
      <dgm:prSet presAssocID="{ED01A515-5448-4A3E-A2EC-575448D0F5A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541756-DE38-4209-A085-7A07323B62AE}" type="pres">
      <dgm:prSet presAssocID="{053AEA0B-0F73-4DAC-9295-FCA55D0C5C5A}" presName="parTrans" presStyleLbl="sibTrans2D1" presStyleIdx="6" presStyleCnt="8"/>
      <dgm:spPr/>
      <dgm:t>
        <a:bodyPr/>
        <a:lstStyle/>
        <a:p>
          <a:endParaRPr lang="en-US"/>
        </a:p>
      </dgm:t>
    </dgm:pt>
    <dgm:pt modelId="{B758DFBC-D5B1-43C5-A67F-D272DC01CD49}" type="pres">
      <dgm:prSet presAssocID="{053AEA0B-0F73-4DAC-9295-FCA55D0C5C5A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172F1B4C-71C7-4660-A7C2-46FB902F10A8}" type="pres">
      <dgm:prSet presAssocID="{AE26BF5A-34A6-4192-8BEA-D9ECFB94164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BF1F4-1709-4B05-ABE0-74690A74AA6C}" type="pres">
      <dgm:prSet presAssocID="{842A79D3-4827-4424-A76D-539154392405}" presName="parTrans" presStyleLbl="sibTrans2D1" presStyleIdx="7" presStyleCnt="8"/>
      <dgm:spPr/>
      <dgm:t>
        <a:bodyPr/>
        <a:lstStyle/>
        <a:p>
          <a:endParaRPr lang="en-US"/>
        </a:p>
      </dgm:t>
    </dgm:pt>
    <dgm:pt modelId="{1D471065-E454-4B11-A2F7-C3E8810FA5CC}" type="pres">
      <dgm:prSet presAssocID="{842A79D3-4827-4424-A76D-539154392405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39B8475A-B8CE-4746-B71E-25072EE52B52}" type="pres">
      <dgm:prSet presAssocID="{91651A17-950C-49EC-8C35-2517548AE9E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477C9B-CE7C-4626-97FF-98A078BCB219}" type="presOf" srcId="{9ED1A3B2-A381-4201-823D-E4B4F944886D}" destId="{3AB3351B-5134-4AD3-935D-9DD66F494BFF}" srcOrd="0" destOrd="0" presId="urn:microsoft.com/office/officeart/2005/8/layout/radial5"/>
    <dgm:cxn modelId="{79688F8F-32B7-4BAA-B0D8-A61F8A7B3364}" type="presOf" srcId="{6A3537F1-6C7A-4D5E-9BC9-14D14BE7BA95}" destId="{C6AB20C9-8BB4-4E90-9AA5-492DEC1C3B04}" srcOrd="1" destOrd="0" presId="urn:microsoft.com/office/officeart/2005/8/layout/radial5"/>
    <dgm:cxn modelId="{2E55F051-EC8A-4253-A258-57DDAADB22A0}" type="presOf" srcId="{A7091EAC-498C-4E8C-B46B-331B042A0C75}" destId="{E6C3BD5B-2F84-4FFB-A8C0-CD9D995BEC51}" srcOrd="0" destOrd="0" presId="urn:microsoft.com/office/officeart/2005/8/layout/radial5"/>
    <dgm:cxn modelId="{497E2429-DE7D-432F-8E8C-9D344B1DFA89}" type="presOf" srcId="{4746DA87-483C-4B84-9A22-BC58F96CB23A}" destId="{95516282-FEEF-46E3-885D-24E1BC71E842}" srcOrd="0" destOrd="0" presId="urn:microsoft.com/office/officeart/2005/8/layout/radial5"/>
    <dgm:cxn modelId="{349E1BD9-BBF6-467C-B631-2FDF0375289E}" type="presOf" srcId="{ED01A515-5448-4A3E-A2EC-575448D0F5AA}" destId="{6BDCDEC9-DAB6-4E71-B7D8-A5ED175CEBA0}" srcOrd="0" destOrd="0" presId="urn:microsoft.com/office/officeart/2005/8/layout/radial5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0CDDA5-51CD-420B-8A99-D75E64EDD2C2}" type="presOf" srcId="{91651A17-950C-49EC-8C35-2517548AE9E6}" destId="{39B8475A-B8CE-4746-B71E-25072EE52B52}" srcOrd="0" destOrd="0" presId="urn:microsoft.com/office/officeart/2005/8/layout/radial5"/>
    <dgm:cxn modelId="{F5923BAE-A3C0-408A-9DA4-74679A940C0E}" type="presOf" srcId="{6970CC38-AACF-4350-BF4D-BD796B05B1FA}" destId="{D827875D-4ED4-41E9-B863-CE9BD6A1C5E0}" srcOrd="1" destOrd="0" presId="urn:microsoft.com/office/officeart/2005/8/layout/radial5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6AF4A919-BD78-49D1-82F1-144195C4C0C3}" type="presOf" srcId="{8A92D324-8EB2-4984-ADCB-62EACF9FECFF}" destId="{C1AB366C-18DF-4FA6-9FEF-5E75A7F8C79D}" srcOrd="1" destOrd="0" presId="urn:microsoft.com/office/officeart/2005/8/layout/radial5"/>
    <dgm:cxn modelId="{3CD6A1AD-10CE-4DE6-BED5-B9D9DF52BE31}" type="presOf" srcId="{8329AE49-ECD5-4C13-B90F-CA83B6E6F994}" destId="{20E241AA-1139-427F-9FF3-A3485C3A67F3}" srcOrd="0" destOrd="0" presId="urn:microsoft.com/office/officeart/2005/8/layout/radial5"/>
    <dgm:cxn modelId="{9ABD109C-0CDD-4A1E-9CDC-BFDC0DFB92C6}" type="presOf" srcId="{842A79D3-4827-4424-A76D-539154392405}" destId="{F62BF1F4-1709-4B05-ABE0-74690A74AA6C}" srcOrd="0" destOrd="0" presId="urn:microsoft.com/office/officeart/2005/8/layout/radial5"/>
    <dgm:cxn modelId="{A043AECA-8366-4CFE-A2E9-DC2F1BA8B2A1}" type="presOf" srcId="{44D9A023-5F81-4677-8A1D-494A76B02F4A}" destId="{F44D078B-9D44-424E-9E22-7F7CAD74D150}" srcOrd="1" destOrd="0" presId="urn:microsoft.com/office/officeart/2005/8/layout/radial5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74BD6BC2-533D-4B72-861B-B21493456BE4}" type="presOf" srcId="{3C8BC949-583D-42C4-9E18-497A2FA6C1D3}" destId="{38BB5A34-700A-4CF7-95A2-D63CBBACDD13}" srcOrd="0" destOrd="0" presId="urn:microsoft.com/office/officeart/2005/8/layout/radial5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4CAD53B5-4364-493F-8722-A140DE0C1BBA}" type="presOf" srcId="{5263AC43-AEF9-405C-B9BD-C1E77733E429}" destId="{EA118412-FB83-436D-941D-81A9D355CF50}" srcOrd="0" destOrd="0" presId="urn:microsoft.com/office/officeart/2005/8/layout/radial5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2A47A2C1-9C09-47CA-9610-8E4B729AF9A3}" type="presOf" srcId="{8A92D324-8EB2-4984-ADCB-62EACF9FECFF}" destId="{D385C820-4E6B-4050-AF87-6144339624DD}" srcOrd="0" destOrd="0" presId="urn:microsoft.com/office/officeart/2005/8/layout/radial5"/>
    <dgm:cxn modelId="{3446789F-1335-44C0-BC6D-3C239BBA116F}" type="presOf" srcId="{44D9A023-5F81-4677-8A1D-494A76B02F4A}" destId="{F1BBF85E-B52B-4D6B-B544-D7921234E139}" srcOrd="0" destOrd="0" presId="urn:microsoft.com/office/officeart/2005/8/layout/radial5"/>
    <dgm:cxn modelId="{A26471A6-9CE0-43D5-BA36-C5BF8DF98744}" type="presOf" srcId="{6A3537F1-6C7A-4D5E-9BC9-14D14BE7BA95}" destId="{A537A5AD-A148-4EDB-AF9E-D2FE0801F3C8}" srcOrd="0" destOrd="0" presId="urn:microsoft.com/office/officeart/2005/8/layout/radial5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107F5A21-30CA-4ED5-8CD2-2243782A7799}" type="presOf" srcId="{5263AC43-AEF9-405C-B9BD-C1E77733E429}" destId="{21F3076E-0F95-47C0-BF6F-065250076686}" srcOrd="1" destOrd="0" presId="urn:microsoft.com/office/officeart/2005/8/layout/radial5"/>
    <dgm:cxn modelId="{6F4514F8-1F99-4AC6-A6D3-538A248633B5}" type="presOf" srcId="{053AEA0B-0F73-4DAC-9295-FCA55D0C5C5A}" destId="{B758DFBC-D5B1-43C5-A67F-D272DC01CD49}" srcOrd="1" destOrd="0" presId="urn:microsoft.com/office/officeart/2005/8/layout/radial5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2F2DFBEA-B278-48EC-ADBB-883ED0B58374}" type="presOf" srcId="{AE26BF5A-34A6-4192-8BEA-D9ECFB941642}" destId="{172F1B4C-71C7-4660-A7C2-46FB902F10A8}" srcOrd="0" destOrd="0" presId="urn:microsoft.com/office/officeart/2005/8/layout/radial5"/>
    <dgm:cxn modelId="{8319C5B1-282A-49A9-A583-F69BBB41926B}" type="presOf" srcId="{9C6F0069-43DC-402D-BD84-1006528FCE04}" destId="{BEF097A8-A73D-4228-936F-812E4D603E98}" srcOrd="0" destOrd="0" presId="urn:microsoft.com/office/officeart/2005/8/layout/radial5"/>
    <dgm:cxn modelId="{449FFD17-949E-47A5-9C3B-EEDFC8F725F5}" type="presOf" srcId="{842A79D3-4827-4424-A76D-539154392405}" destId="{1D471065-E454-4B11-A2F7-C3E8810FA5CC}" srcOrd="1" destOrd="0" presId="urn:microsoft.com/office/officeart/2005/8/layout/radial5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ACB4BC3-4018-454F-B1DE-80B097BAA2B3}" type="presOf" srcId="{6970CC38-AACF-4350-BF4D-BD796B05B1FA}" destId="{5B5D4252-1C6A-4A73-9F98-8B25CF35FFB8}" srcOrd="0" destOrd="0" presId="urn:microsoft.com/office/officeart/2005/8/layout/radial5"/>
    <dgm:cxn modelId="{4F0DEEFE-A994-4EF7-988D-6FA4726781EA}" type="presOf" srcId="{053AEA0B-0F73-4DAC-9295-FCA55D0C5C5A}" destId="{F3541756-DE38-4209-A085-7A07323B62AE}" srcOrd="0" destOrd="0" presId="urn:microsoft.com/office/officeart/2005/8/layout/radial5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3BF272F6-F0D6-4771-A6E5-A75FE2EC9BB9}" type="presOf" srcId="{B1BE2A8E-285E-4C69-9BFF-CE48B252AA50}" destId="{014803A4-0C0F-42FB-8D39-BFB94C2E8192}" srcOrd="0" destOrd="0" presId="urn:microsoft.com/office/officeart/2005/8/layout/radial5"/>
    <dgm:cxn modelId="{5920125A-C512-499E-826D-D2525F5A191E}" type="presOf" srcId="{3C8BC949-583D-42C4-9E18-497A2FA6C1D3}" destId="{B6D16780-0409-4F72-8FD5-E9E6D44E3836}" srcOrd="1" destOrd="0" presId="urn:microsoft.com/office/officeart/2005/8/layout/radial5"/>
    <dgm:cxn modelId="{50047AC4-DCA1-4BF6-98AC-91B7ECC92910}" type="presOf" srcId="{3FA5C700-C8EE-4CAC-8DA0-0BA7CA952C72}" destId="{F133E453-23D7-4D8E-853F-E913F12CD775}" srcOrd="0" destOrd="0" presId="urn:microsoft.com/office/officeart/2005/8/layout/radial5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0E3CEB9D-83A2-47C1-97DF-6491A709A744}" type="presParOf" srcId="{014803A4-0C0F-42FB-8D39-BFB94C2E8192}" destId="{3AB3351B-5134-4AD3-935D-9DD66F494BFF}" srcOrd="0" destOrd="0" presId="urn:microsoft.com/office/officeart/2005/8/layout/radial5"/>
    <dgm:cxn modelId="{E3F5A2EB-2CA1-4823-9673-6BA94E1A75F9}" type="presParOf" srcId="{014803A4-0C0F-42FB-8D39-BFB94C2E8192}" destId="{EA118412-FB83-436D-941D-81A9D355CF50}" srcOrd="1" destOrd="0" presId="urn:microsoft.com/office/officeart/2005/8/layout/radial5"/>
    <dgm:cxn modelId="{B296D9B8-4D79-4DEB-B889-08C97BAC7531}" type="presParOf" srcId="{EA118412-FB83-436D-941D-81A9D355CF50}" destId="{21F3076E-0F95-47C0-BF6F-065250076686}" srcOrd="0" destOrd="0" presId="urn:microsoft.com/office/officeart/2005/8/layout/radial5"/>
    <dgm:cxn modelId="{EFBC6F9B-0AA7-406C-8D30-3997B13FA7F9}" type="presParOf" srcId="{014803A4-0C0F-42FB-8D39-BFB94C2E8192}" destId="{E6C3BD5B-2F84-4FFB-A8C0-CD9D995BEC51}" srcOrd="2" destOrd="0" presId="urn:microsoft.com/office/officeart/2005/8/layout/radial5"/>
    <dgm:cxn modelId="{5D042A3C-0602-4284-8A74-D8288672FF11}" type="presParOf" srcId="{014803A4-0C0F-42FB-8D39-BFB94C2E8192}" destId="{5B5D4252-1C6A-4A73-9F98-8B25CF35FFB8}" srcOrd="3" destOrd="0" presId="urn:microsoft.com/office/officeart/2005/8/layout/radial5"/>
    <dgm:cxn modelId="{596BC897-C48A-42C4-B4FD-DDA9C8D3DDFA}" type="presParOf" srcId="{5B5D4252-1C6A-4A73-9F98-8B25CF35FFB8}" destId="{D827875D-4ED4-41E9-B863-CE9BD6A1C5E0}" srcOrd="0" destOrd="0" presId="urn:microsoft.com/office/officeart/2005/8/layout/radial5"/>
    <dgm:cxn modelId="{470E1620-3198-4A3C-8C16-195387A88587}" type="presParOf" srcId="{014803A4-0C0F-42FB-8D39-BFB94C2E8192}" destId="{F133E453-23D7-4D8E-853F-E913F12CD775}" srcOrd="4" destOrd="0" presId="urn:microsoft.com/office/officeart/2005/8/layout/radial5"/>
    <dgm:cxn modelId="{FD00C369-6B07-45FE-97B4-C9FC8024066C}" type="presParOf" srcId="{014803A4-0C0F-42FB-8D39-BFB94C2E8192}" destId="{D385C820-4E6B-4050-AF87-6144339624DD}" srcOrd="5" destOrd="0" presId="urn:microsoft.com/office/officeart/2005/8/layout/radial5"/>
    <dgm:cxn modelId="{10706465-D507-44D0-945A-361D590EA433}" type="presParOf" srcId="{D385C820-4E6B-4050-AF87-6144339624DD}" destId="{C1AB366C-18DF-4FA6-9FEF-5E75A7F8C79D}" srcOrd="0" destOrd="0" presId="urn:microsoft.com/office/officeart/2005/8/layout/radial5"/>
    <dgm:cxn modelId="{3B5DD767-A89F-4D25-B894-0B38145AA939}" type="presParOf" srcId="{014803A4-0C0F-42FB-8D39-BFB94C2E8192}" destId="{95516282-FEEF-46E3-885D-24E1BC71E842}" srcOrd="6" destOrd="0" presId="urn:microsoft.com/office/officeart/2005/8/layout/radial5"/>
    <dgm:cxn modelId="{13D90266-F160-4B79-AAE5-8246CCCA6468}" type="presParOf" srcId="{014803A4-0C0F-42FB-8D39-BFB94C2E8192}" destId="{A537A5AD-A148-4EDB-AF9E-D2FE0801F3C8}" srcOrd="7" destOrd="0" presId="urn:microsoft.com/office/officeart/2005/8/layout/radial5"/>
    <dgm:cxn modelId="{2ADAA55C-6E79-4116-AA80-8BF62593B13E}" type="presParOf" srcId="{A537A5AD-A148-4EDB-AF9E-D2FE0801F3C8}" destId="{C6AB20C9-8BB4-4E90-9AA5-492DEC1C3B04}" srcOrd="0" destOrd="0" presId="urn:microsoft.com/office/officeart/2005/8/layout/radial5"/>
    <dgm:cxn modelId="{85767F97-410F-49DF-9CC3-3A474F1B19DF}" type="presParOf" srcId="{014803A4-0C0F-42FB-8D39-BFB94C2E8192}" destId="{20E241AA-1139-427F-9FF3-A3485C3A67F3}" srcOrd="8" destOrd="0" presId="urn:microsoft.com/office/officeart/2005/8/layout/radial5"/>
    <dgm:cxn modelId="{2BF7AC13-B325-4665-AD87-B5A13A0D7CAC}" type="presParOf" srcId="{014803A4-0C0F-42FB-8D39-BFB94C2E8192}" destId="{F1BBF85E-B52B-4D6B-B544-D7921234E139}" srcOrd="9" destOrd="0" presId="urn:microsoft.com/office/officeart/2005/8/layout/radial5"/>
    <dgm:cxn modelId="{7D734A79-43EF-4870-A069-2884C2FD6E0C}" type="presParOf" srcId="{F1BBF85E-B52B-4D6B-B544-D7921234E139}" destId="{F44D078B-9D44-424E-9E22-7F7CAD74D150}" srcOrd="0" destOrd="0" presId="urn:microsoft.com/office/officeart/2005/8/layout/radial5"/>
    <dgm:cxn modelId="{FFD1A636-550B-4127-940E-9346E3DE2EEA}" type="presParOf" srcId="{014803A4-0C0F-42FB-8D39-BFB94C2E8192}" destId="{BEF097A8-A73D-4228-936F-812E4D603E98}" srcOrd="10" destOrd="0" presId="urn:microsoft.com/office/officeart/2005/8/layout/radial5"/>
    <dgm:cxn modelId="{FDDCF699-56CE-4543-A2CD-25ABBC6D7A48}" type="presParOf" srcId="{014803A4-0C0F-42FB-8D39-BFB94C2E8192}" destId="{38BB5A34-700A-4CF7-95A2-D63CBBACDD13}" srcOrd="11" destOrd="0" presId="urn:microsoft.com/office/officeart/2005/8/layout/radial5"/>
    <dgm:cxn modelId="{C9E4F934-9F01-4A9E-9833-C2F19F229104}" type="presParOf" srcId="{38BB5A34-700A-4CF7-95A2-D63CBBACDD13}" destId="{B6D16780-0409-4F72-8FD5-E9E6D44E3836}" srcOrd="0" destOrd="0" presId="urn:microsoft.com/office/officeart/2005/8/layout/radial5"/>
    <dgm:cxn modelId="{AADC8B41-12E9-47B3-8928-B02062F67447}" type="presParOf" srcId="{014803A4-0C0F-42FB-8D39-BFB94C2E8192}" destId="{6BDCDEC9-DAB6-4E71-B7D8-A5ED175CEBA0}" srcOrd="12" destOrd="0" presId="urn:microsoft.com/office/officeart/2005/8/layout/radial5"/>
    <dgm:cxn modelId="{B2EE4246-E29E-4627-AB8A-A37A2BC7449B}" type="presParOf" srcId="{014803A4-0C0F-42FB-8D39-BFB94C2E8192}" destId="{F3541756-DE38-4209-A085-7A07323B62AE}" srcOrd="13" destOrd="0" presId="urn:microsoft.com/office/officeart/2005/8/layout/radial5"/>
    <dgm:cxn modelId="{10812286-F95C-4DF6-BF3E-CEF2384B9F57}" type="presParOf" srcId="{F3541756-DE38-4209-A085-7A07323B62AE}" destId="{B758DFBC-D5B1-43C5-A67F-D272DC01CD49}" srcOrd="0" destOrd="0" presId="urn:microsoft.com/office/officeart/2005/8/layout/radial5"/>
    <dgm:cxn modelId="{EAE29153-E123-4247-A748-DE0658809739}" type="presParOf" srcId="{014803A4-0C0F-42FB-8D39-BFB94C2E8192}" destId="{172F1B4C-71C7-4660-A7C2-46FB902F10A8}" srcOrd="14" destOrd="0" presId="urn:microsoft.com/office/officeart/2005/8/layout/radial5"/>
    <dgm:cxn modelId="{E0C60885-8BDA-4988-A8C2-B5D6AC89266A}" type="presParOf" srcId="{014803A4-0C0F-42FB-8D39-BFB94C2E8192}" destId="{F62BF1F4-1709-4B05-ABE0-74690A74AA6C}" srcOrd="15" destOrd="0" presId="urn:microsoft.com/office/officeart/2005/8/layout/radial5"/>
    <dgm:cxn modelId="{6136D911-F986-431E-BC69-FED95F6C98DD}" type="presParOf" srcId="{F62BF1F4-1709-4B05-ABE0-74690A74AA6C}" destId="{1D471065-E454-4B11-A2F7-C3E8810FA5CC}" srcOrd="0" destOrd="0" presId="urn:microsoft.com/office/officeart/2005/8/layout/radial5"/>
    <dgm:cxn modelId="{0005F1B4-A503-4921-8485-38030C6E1641}" type="presParOf" srcId="{014803A4-0C0F-42FB-8D39-BFB94C2E8192}" destId="{39B8475A-B8CE-4746-B71E-25072EE52B52}" srcOrd="16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2018.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(унети износ)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 </a:t>
          </a:r>
          <a:r>
            <a:rPr lang="sr-Cyrl-RS" sz="1300" kern="1200" dirty="0">
              <a:solidFill>
                <a:srgbClr val="FF0000"/>
              </a:solidFill>
            </a:rPr>
            <a:t>(унети износ)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Укупни буџетски приходи и примања  </a:t>
          </a:r>
          <a:r>
            <a:rPr lang="sr-Latn-RS" sz="2500" kern="1200" dirty="0" err="1">
              <a:solidFill>
                <a:srgbClr val="FF0000"/>
              </a:solidFill>
            </a:rPr>
            <a:t>xxxxx</a:t>
          </a:r>
          <a:r>
            <a:rPr lang="sr-Cyrl-RS" sz="2500" kern="1200" dirty="0"/>
            <a:t> динара</a:t>
          </a:r>
          <a:endParaRPr lang="en-US" sz="25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Приходи од  пореза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   </a:t>
          </a:r>
          <a:r>
            <a:rPr lang="sr-Cyrl-RS" sz="1100" kern="1200" dirty="0"/>
            <a:t>    динара</a:t>
          </a:r>
          <a:endParaRPr lang="en-US" sz="11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Трансфери </a:t>
          </a:r>
          <a:r>
            <a:rPr lang="sr-Latn-RS" sz="1100" kern="1200" dirty="0" err="1">
              <a:solidFill>
                <a:srgbClr val="FF0000"/>
              </a:solidFill>
            </a:rPr>
            <a:t>xxxxxx</a:t>
          </a:r>
          <a:r>
            <a:rPr lang="sr-Latn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Други приходи  </a:t>
          </a:r>
          <a:r>
            <a:rPr lang="sr-Latn-RS" sz="1100" kern="1200" dirty="0" err="1">
              <a:solidFill>
                <a:srgbClr val="FF0000"/>
              </a:solidFill>
            </a:rPr>
            <a:t>xxxxx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нефинансијске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Latn-RS" sz="1000" kern="1200" dirty="0" err="1">
              <a:solidFill>
                <a:srgbClr val="FF0000"/>
              </a:solidFill>
            </a:rPr>
            <a:t>xxxx</a:t>
          </a:r>
          <a:r>
            <a:rPr lang="sr-Cyrl-RS" sz="1000" kern="1200" dirty="0"/>
            <a:t>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>
              <a:solidFill>
                <a:schemeClr val="bg1"/>
              </a:solidFill>
            </a:rPr>
            <a:t>Укупни расходи и издаци </a:t>
          </a:r>
          <a:r>
            <a:rPr lang="sr-Latn-RS" sz="2000" kern="1200" dirty="0" err="1">
              <a:solidFill>
                <a:srgbClr val="FF0000"/>
              </a:solidFill>
            </a:rPr>
            <a:t>xxxx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ru-RU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21.12.2022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21.12.2022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21.12.2022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Data" Target="../diagrams/data3.xm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</a:t>
            </a:r>
            <a:r>
              <a:rPr lang="sr-Latn-RS" dirty="0" smtClean="0"/>
              <a:t> </a:t>
            </a:r>
            <a:r>
              <a:rPr lang="sr-Cyrl-RS" dirty="0" smtClean="0"/>
              <a:t>КЛАДОВО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Cyrl-RS" dirty="0"/>
              <a:t>ГРАЂАНСКИ ВОДИЧ КРОЗ ОДЛУКУ О БУЏЕТУ за </a:t>
            </a:r>
            <a:r>
              <a:rPr lang="sr-Cyrl-RS" dirty="0" smtClean="0"/>
              <a:t>20</a:t>
            </a:r>
            <a:r>
              <a:rPr lang="sr-Latn-R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D:\gabrijela\d particija\backup 14.06.2016\My Documents\kladovo-grb_3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228601"/>
            <a:ext cx="1981200" cy="175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202</a:t>
            </a:r>
            <a:r>
              <a:rPr lang="sr-Latn-RS" sz="3000" b="1" dirty="0" smtClean="0"/>
              <a:t>3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sr-Cyrl-RS" sz="3200" dirty="0" smtClean="0"/>
              <a:t>Укупни буџетски приходи и примања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838200"/>
          <a:ext cx="80772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sr-Latn-R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23269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</a:t>
            </a:r>
            <a:r>
              <a:rPr lang="sr-Latn-R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години </a:t>
            </a:r>
            <a:r>
              <a:rPr lang="sr-Cyrl-RS" dirty="0" smtClean="0"/>
              <a:t>( </a:t>
            </a:r>
            <a:r>
              <a:rPr lang="sr-Cyrl-RS" b="1" dirty="0" smtClean="0">
                <a:solidFill>
                  <a:srgbClr val="FF0000"/>
                </a:solidFill>
              </a:rPr>
              <a:t>збирно по свим изворима финансирања</a:t>
            </a:r>
            <a:r>
              <a:rPr lang="sr-Cyrl-RS" dirty="0" smtClean="0"/>
              <a:t>) су </a:t>
            </a:r>
            <a:r>
              <a:rPr lang="sr-Cyrl-RS" dirty="0"/>
              <a:t>се </a:t>
            </a:r>
            <a:r>
              <a:rPr lang="sr-Cyrl-RS" b="1" dirty="0" smtClean="0"/>
              <a:t>смањили </a:t>
            </a:r>
            <a:r>
              <a:rPr lang="sr-Cyrl-RS" dirty="0"/>
              <a:t>у односу на последњу измену Одлуке о буџету за </a:t>
            </a:r>
            <a:r>
              <a:rPr lang="sr-Cyrl-RS" dirty="0" smtClean="0"/>
              <a:t>20</a:t>
            </a:r>
            <a:r>
              <a:rPr lang="sr-Latn-R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1</a:t>
            </a:r>
            <a:r>
              <a:rPr lang="sr-Cyrl-RS" b="1" dirty="0" smtClean="0">
                <a:solidFill>
                  <a:srgbClr val="FF0000"/>
                </a:solidFill>
              </a:rPr>
              <a:t>07</a:t>
            </a:r>
            <a:r>
              <a:rPr lang="sr-Latn-RS" b="1" dirty="0" smtClean="0">
                <a:solidFill>
                  <a:srgbClr val="FF0000"/>
                </a:solidFill>
              </a:rPr>
              <a:t>.</a:t>
            </a:r>
            <a:r>
              <a:rPr lang="sr-Cyrl-RS" b="1" dirty="0" smtClean="0">
                <a:solidFill>
                  <a:srgbClr val="FF0000"/>
                </a:solidFill>
              </a:rPr>
              <a:t>7</a:t>
            </a:r>
            <a:r>
              <a:rPr lang="sr-Latn-RS" b="1" dirty="0" smtClean="0">
                <a:solidFill>
                  <a:srgbClr val="FF0000"/>
                </a:solidFill>
              </a:rPr>
              <a:t>64.408 </a:t>
            </a:r>
            <a:r>
              <a:rPr lang="sr-Cyrl-RS" dirty="0" smtClean="0"/>
              <a:t>динара</a:t>
            </a:r>
            <a:r>
              <a:rPr lang="sr-Cyrl-RS" dirty="0"/>
              <a:t>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Latn-RS" dirty="0" smtClean="0">
                <a:solidFill>
                  <a:srgbClr val="FF0000"/>
                </a:solidFill>
              </a:rPr>
              <a:t>1</a:t>
            </a:r>
            <a:r>
              <a:rPr lang="sr-Cyrl-RS" dirty="0" smtClean="0">
                <a:solidFill>
                  <a:srgbClr val="FF0000"/>
                </a:solidFill>
              </a:rPr>
              <a:t>1</a:t>
            </a:r>
            <a:r>
              <a:rPr lang="sr-Cyrl-RS" b="1" dirty="0" smtClean="0"/>
              <a:t>%.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=""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752600" y="5486400"/>
            <a:ext cx="6629400" cy="91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1800" b="1" kern="900" dirty="0" smtClean="0">
                <a:solidFill>
                  <a:srgbClr val="00B0F0"/>
                </a:solidFill>
              </a:rPr>
              <a:t>●      Приходи од продаје добара и услуга </a:t>
            </a:r>
            <a:r>
              <a:rPr lang="sr-Cyrl-RS" sz="1800" kern="900" dirty="0" smtClean="0"/>
              <a:t>су се повећали за </a:t>
            </a:r>
            <a:r>
              <a:rPr lang="sr-Cyrl-RS" sz="1800" b="1" kern="900" dirty="0" smtClean="0"/>
              <a:t>1.217.600</a:t>
            </a:r>
            <a:r>
              <a:rPr lang="sr-Cyrl-RS" sz="1800" kern="900" dirty="0" smtClean="0"/>
              <a:t> динара.</a:t>
            </a:r>
            <a:endParaRPr lang="en-US" sz="1800" kern="900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819400"/>
            <a:ext cx="68580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itchFamily="34" charset="0"/>
              <a:buChar char="•"/>
            </a:pPr>
            <a:r>
              <a:rPr lang="sr-Cyrl-RS" b="1" dirty="0" smtClean="0">
                <a:solidFill>
                  <a:srgbClr val="FF0000"/>
                </a:solidFill>
              </a:rPr>
              <a:t>Трансфери</a:t>
            </a:r>
            <a:r>
              <a:rPr lang="sr-Cyrl-RS" dirty="0" smtClean="0"/>
              <a:t> су смањени за </a:t>
            </a:r>
            <a:r>
              <a:rPr lang="sr-Latn-RS" b="1" dirty="0" smtClean="0"/>
              <a:t>3.344.936</a:t>
            </a:r>
            <a:r>
              <a:rPr lang="sr-Latn-RS" dirty="0" smtClean="0"/>
              <a:t> </a:t>
            </a:r>
            <a:r>
              <a:rPr lang="sr-Cyrl-RS" dirty="0" smtClean="0"/>
              <a:t>динара.</a:t>
            </a:r>
            <a:endParaRPr lang="sr-Latn-RS" dirty="0" smtClean="0"/>
          </a:p>
          <a:p>
            <a:pPr lvl="0">
              <a:buFont typeface="Arial" pitchFamily="34" charset="0"/>
              <a:buChar char="•"/>
            </a:pPr>
            <a:r>
              <a:rPr lang="sr-Cyrl-RS" b="1" dirty="0" smtClean="0">
                <a:solidFill>
                  <a:srgbClr val="FF0000"/>
                </a:solidFill>
              </a:rPr>
              <a:t>Нераспоређени вишак прихода из ранијих година  </a:t>
            </a:r>
            <a:r>
              <a:rPr lang="sr-Cyrl-RS" dirty="0" smtClean="0"/>
              <a:t>се</a:t>
            </a:r>
            <a:r>
              <a:rPr lang="sr-Cyrl-RS" b="1" dirty="0" smtClean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смањио за </a:t>
            </a:r>
            <a:r>
              <a:rPr lang="sr-Cyrl-RS" b="1" dirty="0" smtClean="0"/>
              <a:t>69.641.750</a:t>
            </a:r>
            <a:r>
              <a:rPr lang="sr-Cyrl-RS" dirty="0" smtClean="0"/>
              <a:t> динара</a:t>
            </a:r>
            <a:r>
              <a:rPr lang="sr-Cyrl-RS" sz="2400" dirty="0" smtClean="0"/>
              <a:t>.</a:t>
            </a:r>
            <a:endParaRPr lang="en-US" sz="2400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FF0000"/>
                </a:solidFill>
              </a:rPr>
              <a:t>Примања од продаје нефинансијке имовине </a:t>
            </a:r>
            <a:r>
              <a:rPr lang="sr-Cyrl-RS" dirty="0" smtClean="0"/>
              <a:t>су смањене за </a:t>
            </a:r>
            <a:r>
              <a:rPr lang="sr-Cyrl-RS" b="1" dirty="0" smtClean="0"/>
              <a:t>3.000.000</a:t>
            </a:r>
            <a:r>
              <a:rPr lang="sr-Cyrl-RS" dirty="0" smtClean="0"/>
              <a:t> динара.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FF0000"/>
                </a:solidFill>
              </a:rPr>
              <a:t>Мешовити и неодређени приходи </a:t>
            </a:r>
            <a:r>
              <a:rPr lang="sr-Cyrl-RS" dirty="0" smtClean="0"/>
              <a:t>су се смањили за </a:t>
            </a:r>
            <a:r>
              <a:rPr lang="sr-Cyrl-RS" b="1" dirty="0" smtClean="0"/>
              <a:t>19.798.000</a:t>
            </a:r>
            <a:r>
              <a:rPr lang="sr-Cyrl-RS" dirty="0" smtClean="0"/>
              <a:t> динара.</a:t>
            </a:r>
            <a:endParaRPr lang="sr-Latn-RS" dirty="0" smtClean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b="1" dirty="0" smtClean="0">
                <a:solidFill>
                  <a:srgbClr val="FF0000"/>
                </a:solidFill>
              </a:rPr>
              <a:t>Други приходи </a:t>
            </a:r>
            <a:r>
              <a:rPr lang="sr-Cyrl-RS" dirty="0" smtClean="0"/>
              <a:t>су смањени за </a:t>
            </a:r>
            <a:r>
              <a:rPr lang="sr-Cyrl-RS" b="1" dirty="0" smtClean="0"/>
              <a:t>13.197.322</a:t>
            </a:r>
            <a:r>
              <a:rPr lang="sr-Cyrl-RS" dirty="0" smtClean="0"/>
              <a:t> динара</a:t>
            </a:r>
          </a:p>
          <a:p>
            <a:pPr lvl="0" algn="just"/>
            <a:endParaRPr lang="sr-Cyrl-RS" dirty="0" smtClean="0"/>
          </a:p>
          <a:p>
            <a:pPr lvl="0" algn="r"/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048000"/>
            <a:ext cx="485775" cy="18288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2" name="AutoShape 8">
            <a:extLst>
              <a:ext uri="{FF2B5EF4-FFF2-40B4-BE49-F238E27FC236}">
                <a16:creationId xmlns:a16="http://schemas.microsoft.com/office/drawing/2014/main" xmlns="" xmlns:lc="http://schemas.openxmlformats.org/drawingml/2006/lockedCanvas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5562600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2023. </a:t>
            </a:r>
            <a:r>
              <a:rPr lang="sr-Cyrl-RS" sz="1700" dirty="0"/>
              <a:t>години из буџета </a:t>
            </a:r>
            <a:r>
              <a:rPr lang="sr-Cyrl-RS" sz="1700" dirty="0" smtClean="0"/>
              <a:t>( </a:t>
            </a:r>
            <a:r>
              <a:rPr lang="sr-Cyrl-RS" sz="1700" dirty="0" smtClean="0">
                <a:solidFill>
                  <a:srgbClr val="FF0000"/>
                </a:solidFill>
              </a:rPr>
              <a:t>по свим изворима финансирања</a:t>
            </a:r>
            <a:r>
              <a:rPr lang="sr-Cyrl-RS" sz="1700" dirty="0" smtClean="0"/>
              <a:t>)износе</a:t>
            </a:r>
            <a:r>
              <a:rPr lang="sr-Cyrl-RS" sz="1700" dirty="0"/>
              <a:t>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09800"/>
            <a:ext cx="3384376" cy="8591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871.900.000 </a:t>
            </a:r>
            <a:r>
              <a:rPr lang="sr-Cyrl-RS" b="1" dirty="0"/>
              <a:t>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</a:t>
            </a:r>
            <a:r>
              <a:rPr lang="sr-Latn-RS" sz="3000" b="1" dirty="0" smtClean="0"/>
              <a:t>3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Структура планираних расхода и издатака буџета за 202</a:t>
            </a:r>
            <a:r>
              <a:rPr lang="sr-Latn-RS" sz="2800" dirty="0" smtClean="0"/>
              <a:t>3</a:t>
            </a:r>
            <a:r>
              <a:rPr lang="sr-Cyrl-RS" sz="2800" dirty="0" smtClean="0"/>
              <a:t> годину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202</a:t>
            </a:r>
            <a:r>
              <a:rPr lang="sr-Latn-RS" sz="2800" dirty="0" smtClean="0"/>
              <a:t>2</a:t>
            </a:r>
            <a:r>
              <a:rPr lang="sr-Cyrl-RS" sz="2800" dirty="0" smtClean="0"/>
              <a:t>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202</a:t>
            </a:r>
            <a:r>
              <a:rPr lang="sr-Latn-RS" sz="2000" dirty="0" smtClean="0"/>
              <a:t>3</a:t>
            </a:r>
            <a:r>
              <a:rPr lang="sr-Cyrl-RS" sz="2000" dirty="0" smtClean="0"/>
              <a:t>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смањили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202</a:t>
            </a:r>
            <a:r>
              <a:rPr lang="sr-Latn-RS" sz="2000" dirty="0" smtClean="0"/>
              <a:t>2</a:t>
            </a:r>
            <a:r>
              <a:rPr lang="sr-Cyrl-RS" sz="2000" dirty="0" smtClean="0"/>
              <a:t>. </a:t>
            </a:r>
            <a:r>
              <a:rPr lang="sr-Cyrl-RS" sz="2000" dirty="0"/>
              <a:t>годину за </a:t>
            </a:r>
            <a:r>
              <a:rPr lang="sr-Cyrl-RS" sz="2000" dirty="0" smtClean="0"/>
              <a:t> </a:t>
            </a:r>
            <a:r>
              <a:rPr lang="sr-Cyrl-RS" sz="2000" b="1" dirty="0" smtClean="0">
                <a:solidFill>
                  <a:srgbClr val="FF0000"/>
                </a:solidFill>
              </a:rPr>
              <a:t>107.764.408</a:t>
            </a:r>
            <a:r>
              <a:rPr lang="sr-Cyrl-RS" sz="2000" dirty="0" smtClean="0"/>
              <a:t> динара</a:t>
            </a:r>
            <a:r>
              <a:rPr lang="sr-Cyrl-RS" sz="2000" dirty="0"/>
              <a:t>, односно </a:t>
            </a:r>
            <a:r>
              <a:rPr lang="sr-Cyrl-RS" sz="2000" dirty="0" smtClean="0"/>
              <a:t>за 11</a:t>
            </a:r>
            <a:r>
              <a:rPr lang="sr-Cyrl-RS" sz="2000" dirty="0" smtClean="0">
                <a:solidFill>
                  <a:srgbClr val="FF0000"/>
                </a:solidFill>
              </a:rPr>
              <a:t> 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7400" y="2209800"/>
            <a:ext cx="6851650" cy="2667000"/>
          </a:xfrm>
        </p:spPr>
        <p:txBody>
          <a:bodyPr rtlCol="0">
            <a:normAutofit/>
          </a:bodyPr>
          <a:lstStyle/>
          <a:p>
            <a:pPr lvl="0">
              <a:buNone/>
            </a:pPr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 lvl="0"/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Коришћење роба и услуга је  </a:t>
            </a:r>
            <a:r>
              <a:rPr lang="sr-Cyrl-RS" sz="1700" dirty="0" smtClean="0">
                <a:ea typeface="SimSun" panose="02010600030101010101" pitchFamily="2" charset="-122"/>
              </a:rPr>
              <a:t>смањено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ea typeface="SimSun" panose="02010600030101010101" pitchFamily="2" charset="-122"/>
              </a:rPr>
              <a:t>за 26.494.632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</a:p>
          <a:p>
            <a:pPr lvl="0"/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Расходи за запослене </a:t>
            </a:r>
            <a:r>
              <a:rPr lang="sr-Cyrl-RS" sz="1700" dirty="0" smtClean="0">
                <a:ea typeface="SimSun" panose="02010600030101010101" pitchFamily="2" charset="-122"/>
              </a:rPr>
              <a:t>су смањени за </a:t>
            </a:r>
            <a:r>
              <a:rPr lang="sr-Cyrl-RS" sz="1700" b="1" dirty="0" smtClean="0">
                <a:ea typeface="SimSun" panose="02010600030101010101" pitchFamily="2" charset="-122"/>
              </a:rPr>
              <a:t>805.918</a:t>
            </a:r>
            <a:r>
              <a:rPr lang="sr-Cyrl-RS" sz="1700" dirty="0" smtClean="0">
                <a:ea typeface="SimSun" panose="02010600030101010101" pitchFamily="2" charset="-122"/>
              </a:rPr>
              <a:t> </a:t>
            </a:r>
            <a:r>
              <a:rPr lang="sr-Cyrl-RS" sz="1800" dirty="0" smtClean="0">
                <a:ea typeface="SimSun" panose="02010600030101010101" pitchFamily="2" charset="-122"/>
              </a:rPr>
              <a:t>динара</a:t>
            </a:r>
            <a:r>
              <a:rPr lang="sr-Cyrl-RS" sz="1700" b="1" dirty="0" smtClean="0">
                <a:ea typeface="SimSun" panose="02010600030101010101" pitchFamily="2" charset="-122"/>
              </a:rPr>
              <a:t> </a:t>
            </a:r>
          </a:p>
          <a:p>
            <a:pPr lvl="0"/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Остали расходи </a:t>
            </a:r>
            <a:r>
              <a:rPr lang="sr-Cyrl-RS" sz="1700" dirty="0" smtClean="0">
                <a:ea typeface="SimSun" panose="02010600030101010101" pitchFamily="2" charset="-122"/>
              </a:rPr>
              <a:t>су смањени за </a:t>
            </a:r>
            <a:r>
              <a:rPr lang="sr-Cyrl-RS" sz="1700" b="1" dirty="0" smtClean="0">
                <a:ea typeface="SimSun" panose="02010600030101010101" pitchFamily="2" charset="-122"/>
              </a:rPr>
              <a:t>2.821.184</a:t>
            </a:r>
            <a:r>
              <a:rPr lang="sr-Cyrl-RS" sz="1700" dirty="0" smtClean="0">
                <a:ea typeface="SimSun" panose="02010600030101010101" pitchFamily="2" charset="-122"/>
              </a:rPr>
              <a:t> динара</a:t>
            </a:r>
          </a:p>
          <a:p>
            <a:pPr>
              <a:defRPr/>
            </a:pP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 </a:t>
            </a:r>
            <a:r>
              <a:rPr lang="sr-Cyrl-RS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издаци </a:t>
            </a:r>
            <a:r>
              <a:rPr lang="sr-Cyrl-RS" sz="1700" dirty="0"/>
              <a:t>су</a:t>
            </a:r>
            <a:r>
              <a:rPr lang="sr-Cyrl-RS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700" dirty="0"/>
              <a:t>смањени </a:t>
            </a:r>
            <a:r>
              <a:rPr lang="sr-Cyrl-RS" sz="1700" dirty="0" smtClean="0"/>
              <a:t>за </a:t>
            </a:r>
            <a:r>
              <a:rPr lang="sr-Cyrl-RS" sz="1700" b="1" dirty="0" smtClean="0"/>
              <a:t>48.785.000</a:t>
            </a: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динара</a:t>
            </a:r>
          </a:p>
          <a:p>
            <a:pPr>
              <a:defRPr/>
            </a:pPr>
            <a:r>
              <a:rPr lang="sr-Cyrl-RS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Дотације и трансфери 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су смањени за </a:t>
            </a:r>
            <a:r>
              <a:rPr lang="sr-Cyrl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1.970.225 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</a:t>
            </a:r>
          </a:p>
          <a:p>
            <a:pPr>
              <a:defRPr/>
            </a:pPr>
            <a:r>
              <a:rPr lang="sr-Cyrl-RS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Субвенције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су смањене за </a:t>
            </a:r>
            <a:r>
              <a:rPr lang="sr-Cyrl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40.000.000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динара</a:t>
            </a:r>
          </a:p>
          <a:p>
            <a:pPr>
              <a:defRPr/>
            </a:pPr>
            <a:endParaRPr lang="sr-Cyrl-R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sr-Cyrl-R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sr-Latn-RS" sz="17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029200"/>
            <a:ext cx="6934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Средства резерви </a:t>
            </a:r>
            <a:r>
              <a:rPr lang="sr-Cyrl-RS" sz="1600" dirty="0" smtClean="0">
                <a:latin typeface="+mj-lt"/>
                <a:cs typeface="Arial" panose="020B0604020202020204" pitchFamily="34" charset="0"/>
              </a:rPr>
              <a:t>су </a:t>
            </a:r>
            <a:r>
              <a:rPr lang="sr-Cyrl-RS" sz="1600" dirty="0" smtClean="0">
                <a:latin typeface="+mj-lt"/>
              </a:rPr>
              <a:t> </a:t>
            </a:r>
            <a:r>
              <a:rPr lang="sr-Cyrl-RS" sz="1700" dirty="0" smtClean="0">
                <a:latin typeface="+mj-lt"/>
              </a:rPr>
              <a:t>повећана </a:t>
            </a:r>
            <a:r>
              <a:rPr lang="sr-Cyrl-RS" sz="1700" dirty="0">
                <a:latin typeface="+mj-lt"/>
              </a:rPr>
              <a:t>за </a:t>
            </a:r>
            <a:r>
              <a:rPr lang="sr-Cyrl-RS" sz="1700" b="1" dirty="0" smtClean="0">
                <a:latin typeface="+mj-lt"/>
              </a:rPr>
              <a:t>10.627.486</a:t>
            </a:r>
            <a:r>
              <a:rPr lang="sr-Cyrl-RS" sz="1700" dirty="0" smtClean="0">
                <a:latin typeface="+mj-lt"/>
              </a:rPr>
              <a:t> динара</a:t>
            </a:r>
            <a:endParaRPr lang="en-US" sz="1700" dirty="0">
              <a:latin typeface="+mj-lt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sr-Cyrl-RS" altLang="en-US" sz="1700" b="1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Социјална помоћ </a:t>
            </a:r>
            <a:r>
              <a:rPr lang="sr-Cyrl-RS" altLang="en-US" sz="1700" dirty="0" smtClean="0">
                <a:latin typeface="+mj-lt"/>
                <a:cs typeface="Arial" panose="020B0604020202020204" pitchFamily="34" charset="0"/>
              </a:rPr>
              <a:t>је повећана </a:t>
            </a:r>
            <a:r>
              <a:rPr lang="sr-Cyrl-RS" altLang="en-US" sz="1700" dirty="0">
                <a:latin typeface="+mj-lt"/>
              </a:rPr>
              <a:t>за </a:t>
            </a:r>
            <a:r>
              <a:rPr lang="sr-Cyrl-RS" altLang="en-US" sz="1700" dirty="0" smtClean="0">
                <a:latin typeface="+mj-lt"/>
              </a:rPr>
              <a:t> </a:t>
            </a:r>
            <a:r>
              <a:rPr lang="sr-Cyrl-RS" altLang="en-US" sz="1700" b="1" dirty="0" smtClean="0">
                <a:latin typeface="+mj-lt"/>
              </a:rPr>
              <a:t>2.485.064</a:t>
            </a:r>
            <a:r>
              <a:rPr lang="sr-Cyrl-RS" altLang="en-US" sz="1700" dirty="0" smtClean="0">
                <a:latin typeface="+mj-lt"/>
              </a:rPr>
              <a:t> динара</a:t>
            </a: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667000"/>
            <a:ext cx="485775" cy="1217612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4953000"/>
            <a:ext cx="485775" cy="917575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567225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</a:t>
                      </a:r>
                      <a:r>
                        <a:rPr lang="sr-Latn-RS" sz="1200" dirty="0" smtClean="0"/>
                        <a:t>23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00" dirty="0" smtClean="0"/>
                        <a:t>9</a:t>
                      </a:r>
                      <a:r>
                        <a:rPr lang="sr-Cyrl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103.000.000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11,8</a:t>
                      </a:r>
                      <a:endParaRPr lang="sr-Latn-R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00" dirty="0" smtClean="0"/>
                        <a:t>0</a:t>
                      </a:r>
                      <a:r>
                        <a:rPr lang="sr-Cyrl-RS" sz="1000" dirty="0" smtClean="0"/>
                        <a:t>,9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44.107.047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2.600.000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4.800.000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38.3</a:t>
                      </a:r>
                      <a:r>
                        <a:rPr lang="sr-Latn-RS" sz="1000" dirty="0" smtClean="0"/>
                        <a:t>00</a:t>
                      </a:r>
                      <a:r>
                        <a:rPr lang="sr-Cyrl-RS" sz="1000" dirty="0" smtClean="0"/>
                        <a:t>.</a:t>
                      </a:r>
                      <a:r>
                        <a:rPr lang="sr-Latn-RS" sz="1000" dirty="0" smtClean="0"/>
                        <a:t>00</a:t>
                      </a:r>
                      <a:r>
                        <a:rPr lang="sr-Cyrl-RS" sz="1000" dirty="0" smtClean="0"/>
                        <a:t>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90.716.291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65.275.076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00" dirty="0" smtClean="0"/>
                        <a:t>1</a:t>
                      </a:r>
                      <a:r>
                        <a:rPr lang="sr-Cyrl-RS" sz="1000" dirty="0" smtClean="0"/>
                        <a:t>4.630.000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40.285.576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</a:t>
                      </a:r>
                      <a:r>
                        <a:rPr lang="sr-Latn-RS" sz="1000" dirty="0" smtClean="0"/>
                        <a:t>,</a:t>
                      </a:r>
                      <a:r>
                        <a:rPr lang="sr-Cyrl-RS" sz="1000" dirty="0" smtClean="0"/>
                        <a:t>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36.927.573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98.500.000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11,3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262.693.861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30,1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00" dirty="0" smtClean="0"/>
                        <a:t>2</a:t>
                      </a:r>
                      <a:r>
                        <a:rPr lang="sr-Cyrl-RS" sz="1000" dirty="0" smtClean="0"/>
                        <a:t>9.164.576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Latn-RS" sz="1000" dirty="0" smtClean="0"/>
                    </a:p>
                    <a:p>
                      <a:pPr algn="ctr"/>
                      <a:r>
                        <a:rPr lang="sr-Latn-RS" sz="1000" dirty="0" smtClean="0"/>
                        <a:t>3,</a:t>
                      </a:r>
                      <a:r>
                        <a:rPr lang="sr-Cyrl-RS" sz="1000" dirty="0" smtClean="0"/>
                        <a:t>3</a:t>
                      </a:r>
                      <a:endParaRPr lang="sr-Latn-R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25.000.000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871.900.000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074" name="Picture 2" descr="Резултат слика за slike kladov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" y="457200"/>
            <a:ext cx="2663825" cy="1676400"/>
          </a:xfrm>
          <a:prstGeom prst="rect">
            <a:avLst/>
          </a:prstGeom>
          <a:noFill/>
        </p:spPr>
      </p:pic>
      <p:pic>
        <p:nvPicPr>
          <p:cNvPr id="3076" name="Picture 4" descr="Trajanov most u Kladov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572000"/>
            <a:ext cx="2590800" cy="1981200"/>
          </a:xfrm>
          <a:prstGeom prst="rect">
            <a:avLst/>
          </a:prstGeom>
          <a:noFill/>
        </p:spPr>
      </p:pic>
      <p:pic>
        <p:nvPicPr>
          <p:cNvPr id="3078" name="Picture 6" descr="http://www.phone-travel.com/pic/tvrdjava-fetislam_650be8b0895fb73482457ef830b36a5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438400"/>
            <a:ext cx="2590800" cy="1905000"/>
          </a:xfrm>
          <a:prstGeom prst="rect">
            <a:avLst/>
          </a:prstGeom>
          <a:noFill/>
        </p:spPr>
      </p:pic>
      <p:sp>
        <p:nvSpPr>
          <p:cNvPr id="3080" name="AutoShape 8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6" name="Picture 14" descr="Резултат слика за slike kladov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86400" y="4572000"/>
            <a:ext cx="3505200" cy="1981200"/>
          </a:xfrm>
          <a:prstGeom prst="rect">
            <a:avLst/>
          </a:prstGeom>
          <a:noFill/>
        </p:spPr>
      </p:pic>
      <p:pic>
        <p:nvPicPr>
          <p:cNvPr id="3088" name="Picture 16" descr="Резултат слика за slike kladov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2590800"/>
            <a:ext cx="2057400" cy="3962399"/>
          </a:xfrm>
          <a:prstGeom prst="rect">
            <a:avLst/>
          </a:prstGeom>
          <a:noFill/>
        </p:spPr>
      </p:pic>
      <p:pic>
        <p:nvPicPr>
          <p:cNvPr id="3090" name="Picture 18" descr="Резултат слика за slike kladova đerdapska klisur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62600" y="228600"/>
            <a:ext cx="3352800" cy="1981200"/>
          </a:xfrm>
          <a:prstGeom prst="rect">
            <a:avLst/>
          </a:prstGeom>
          <a:noFill/>
        </p:spPr>
      </p:pic>
      <p:pic>
        <p:nvPicPr>
          <p:cNvPr id="3092" name="Picture 20" descr="http://djerdapusluge.co.rs/images/stories/20110427_1032599852_hala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81650" y="2514600"/>
            <a:ext cx="3257550" cy="1905000"/>
          </a:xfrm>
          <a:prstGeom prst="rect">
            <a:avLst/>
          </a:prstGeom>
          <a:noFill/>
        </p:spPr>
      </p:pic>
      <p:pic>
        <p:nvPicPr>
          <p:cNvPr id="3094" name="Picture 22" descr="Резултат слика за slike kladova hidroelektran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0" y="228600"/>
            <a:ext cx="2286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Структура расхода по буџетским програмима</a:t>
            </a:r>
            <a:endParaRPr lang="en-US" sz="32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490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09600" y="1447800"/>
          <a:ext cx="7488833" cy="5090160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9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</a:t>
                      </a:r>
                      <a:r>
                        <a:rPr lang="sr-Latn-RS" sz="1200" dirty="0" smtClean="0"/>
                        <a:t>23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кориснику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15.593.488</a:t>
                      </a:r>
                      <a:endParaRPr lang="sr-Latn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,8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8.386.551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,9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5.184.537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0,6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657.013.842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75</a:t>
                      </a:r>
                      <a:r>
                        <a:rPr lang="sr-Latn-RS" sz="1200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sr-Latn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 </a:t>
                      </a:r>
                      <a:r>
                        <a:rPr lang="en-US" sz="1500" dirty="0" err="1">
                          <a:effectLst/>
                        </a:rPr>
                        <a:t>јавно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правобранилаштво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2.260.782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Месне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27.509.889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</a:rPr>
                        <a:t>Библиотека центра за културу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27.127.573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организација</a:t>
                      </a:r>
                      <a:r>
                        <a:rPr lang="sr-Cyrl-RS" sz="1500" dirty="0" smtClean="0">
                          <a:effectLst/>
                        </a:rPr>
                        <a:t> општине Кладово</a:t>
                      </a:r>
                      <a:endParaRPr lang="en-US" sz="15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38.107.047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sr-Latn-RS" sz="1200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sr-Latn-R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П</a:t>
                      </a:r>
                      <a:r>
                        <a:rPr lang="sr-Cyrl-RS" sz="1500" dirty="0">
                          <a:effectLst/>
                        </a:rPr>
                        <a:t>редшколска установа </a:t>
                      </a:r>
                      <a:r>
                        <a:rPr lang="sr-Cyrl-RS" sz="1500" dirty="0" smtClean="0">
                          <a:effectLst/>
                        </a:rPr>
                        <a:t>“ Невен”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90.716.291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10,4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b="1" dirty="0" smtClean="0">
                          <a:effectLst/>
                          <a:latin typeface="Times New Roman"/>
                          <a:ea typeface="Times New Roman"/>
                        </a:rPr>
                        <a:t>871.900.000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899592" y="990601"/>
          <a:ext cx="7560841" cy="5720954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3513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26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Latn-RS" sz="1500" dirty="0" smtClean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2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1.Реконструкција пумпног постројења за потребе повезивања топлане у центру са топланом</a:t>
                      </a:r>
                      <a:r>
                        <a:rPr lang="sr-Cyrl-RS" sz="1100" baseline="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на Пемцима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17.000.000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8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2.Изградња градског базена у Кладову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70.000.000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83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3.Уређење  у тврђави “ Фетислам”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92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4.Унапређење енерг.ефикасности породичних стамбених објеката у општини Кладово</a:t>
                      </a:r>
                      <a:endParaRPr lang="en-US" sz="1100" dirty="0" smtClean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8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46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83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8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6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38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083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38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388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пројекти</a:t>
            </a:r>
            <a:r>
              <a:rPr lang="sr-Latn-RS" sz="2800" dirty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=""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48133880"/>
              </p:ext>
            </p:extLst>
          </p:nvPr>
        </p:nvGraphicFramePr>
        <p:xfrm>
          <a:off x="457200" y="1340768"/>
          <a:ext cx="7751203" cy="5174899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294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8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Latn-RS" sz="1500" dirty="0" smtClean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1.Реконструкција пумпног постројења за потребе повезивања топлане у центру са топланом</a:t>
                      </a:r>
                      <a:r>
                        <a:rPr lang="sr-Cyrl-RS" sz="1100" baseline="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на Пемцима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17.000.000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2.Изградња градског базена у Кладову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70.000.000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3.Уређење  у тврђави “ Фетислам”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22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4.Унапређење енерг.ефикасности породичних стамбених објеката у општини Кладово</a:t>
                      </a:r>
                      <a:endParaRPr lang="en-US" sz="1100" dirty="0" smtClean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/>
              <a:t>КЛАДОВО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</a:t>
            </a:r>
            <a:r>
              <a:rPr lang="sr-Latn-RS" dirty="0" smtClean="0"/>
              <a:t>3</a:t>
            </a:r>
            <a:r>
              <a:rPr lang="sr-Cyrl-RS" dirty="0" smtClean="0"/>
              <a:t>. </a:t>
            </a:r>
            <a:r>
              <a:rPr lang="sr-Cyrl-RS" dirty="0"/>
              <a:t>годину, исту можете преузети на следећем линку интернет странице </a:t>
            </a:r>
            <a:r>
              <a:rPr lang="sr-Cyrl-RS" dirty="0" smtClean="0"/>
              <a:t>општине Кладово: </a:t>
            </a:r>
            <a:r>
              <a:rPr lang="en-US" dirty="0" smtClean="0">
                <a:solidFill>
                  <a:srgbClr val="FF0000"/>
                </a:solidFill>
              </a:rPr>
              <a:t>https://kladovo.org.rs/lokalna</a:t>
            </a:r>
            <a:r>
              <a:rPr lang="sr-Latn-R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samouprava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opstinska-uprava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odeljenje-za-budzet-i-finansije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odsek-za-budzet-i-racunovodstvo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буџетском процесу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прихода и примања за </a:t>
            </a:r>
            <a:r>
              <a:rPr lang="sr-Cyrl-RS" dirty="0" smtClean="0"/>
              <a:t>20</a:t>
            </a:r>
            <a:r>
              <a:rPr lang="sr-Latn-R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sr-Latn-R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расхода и издатака за </a:t>
            </a:r>
            <a:r>
              <a:rPr lang="sr-Cyrl-RS" dirty="0" smtClean="0"/>
              <a:t>20</a:t>
            </a:r>
            <a:r>
              <a:rPr lang="sr-Latn-R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sr-Latn-R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пројекти</a:t>
            </a:r>
            <a:r>
              <a:rPr lang="sr-Latn-RS" dirty="0"/>
              <a:t> </a:t>
            </a:r>
            <a:r>
              <a:rPr lang="sr-Cyrl-RS" dirty="0"/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Грађански буџет представља сажет и јасан приказ Одлуке о 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Кладово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</a:t>
            </a:r>
            <a:r>
              <a:rPr lang="sr-Latn-R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sr-Cyrl-RS" dirty="0" smtClean="0"/>
              <a:t>Кладова</a:t>
            </a:r>
            <a:r>
              <a:rPr lang="ru-RU" dirty="0" smtClean="0"/>
              <a:t> </a:t>
            </a:r>
            <a:r>
              <a:rPr lang="ru-RU" dirty="0"/>
              <a:t>у заједничком постављању 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 smtClean="0"/>
          </a:p>
          <a:p>
            <a:pPr algn="r"/>
            <a:r>
              <a:rPr lang="sr-Cyrl-RS" dirty="0" smtClean="0"/>
              <a:t>Саша Николић</a:t>
            </a:r>
            <a:endParaRPr lang="sr-Cyrl-RS" dirty="0"/>
          </a:p>
          <a:p>
            <a:pPr algn="r"/>
            <a:r>
              <a:rPr lang="sr-Cyrl-RS" dirty="0"/>
              <a:t>Председник општине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520825"/>
            <a:ext cx="4099054" cy="22891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Предшколска установа « Невен»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Библиотека центра за културу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Туристичка организација општине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Здравствене институције (домови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RS" sz="1700" dirty="0" smtClean="0"/>
              <a:t>Кладово</a:t>
            </a:r>
            <a:r>
              <a:rPr lang="sr-Latn-RS" sz="1700" dirty="0" smtClean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810000"/>
            <a:ext cx="1224136" cy="1066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3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3</a:t>
            </a:r>
            <a:r>
              <a:rPr lang="sr-Cyrl-RS" sz="1700" dirty="0" smtClean="0"/>
              <a:t>. </a:t>
            </a:r>
            <a:r>
              <a:rPr lang="sr-Cyrl-RS" sz="1700" dirty="0"/>
              <a:t>годину планирана су средства из буџета општине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>
                <a:solidFill>
                  <a:srgbClr val="C00000"/>
                </a:solidFill>
              </a:rPr>
              <a:t>782</a:t>
            </a:r>
            <a:r>
              <a:rPr lang="sr-Cyrl-RS" sz="1700" b="1" dirty="0" smtClean="0">
                <a:solidFill>
                  <a:srgbClr val="C00000"/>
                </a:solidFill>
              </a:rPr>
              <a:t>.</a:t>
            </a:r>
            <a:r>
              <a:rPr lang="sr-Latn-RS" sz="1700" b="1" dirty="0" smtClean="0">
                <a:solidFill>
                  <a:srgbClr val="C00000"/>
                </a:solidFill>
              </a:rPr>
              <a:t>200</a:t>
            </a:r>
            <a:r>
              <a:rPr lang="sr-Cyrl-RS" sz="1700" b="1" dirty="0" smtClean="0">
                <a:solidFill>
                  <a:srgbClr val="C00000"/>
                </a:solidFill>
              </a:rPr>
              <a:t>.000 </a:t>
            </a:r>
            <a:r>
              <a:rPr lang="sr-Cyrl-RS" sz="1700" dirty="0"/>
              <a:t>динара, пренета средства из ранијих година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>
                <a:solidFill>
                  <a:srgbClr val="C00000"/>
                </a:solidFill>
              </a:rPr>
              <a:t>70.000</a:t>
            </a:r>
            <a:r>
              <a:rPr lang="sr-Cyrl-RS" sz="1700" b="1" dirty="0" smtClean="0">
                <a:solidFill>
                  <a:srgbClr val="C00000"/>
                </a:solidFill>
              </a:rPr>
              <a:t>.000 </a:t>
            </a:r>
            <a:r>
              <a:rPr lang="sr-Cyrl-RS" sz="1700" dirty="0" smtClean="0"/>
              <a:t>динара </a:t>
            </a:r>
            <a:r>
              <a:rPr lang="sr-Cyrl-RS" sz="1700" dirty="0"/>
              <a:t>и средства из осталих извора у износу </a:t>
            </a:r>
            <a:r>
              <a:rPr lang="sr-Cyrl-RS" sz="1700" dirty="0" smtClean="0"/>
              <a:t>од </a:t>
            </a:r>
            <a:r>
              <a:rPr lang="sr-Latn-RS" sz="1700" b="1" dirty="0" smtClean="0">
                <a:solidFill>
                  <a:srgbClr val="C00000"/>
                </a:solidFill>
              </a:rPr>
              <a:t>19</a:t>
            </a:r>
            <a:r>
              <a:rPr lang="sr-Cyrl-RS" sz="1700" b="1" dirty="0" smtClean="0">
                <a:solidFill>
                  <a:srgbClr val="C00000"/>
                </a:solidFill>
              </a:rPr>
              <a:t>.</a:t>
            </a:r>
            <a:r>
              <a:rPr lang="sr-Latn-RS" sz="1700" b="1" dirty="0" smtClean="0">
                <a:solidFill>
                  <a:srgbClr val="C00000"/>
                </a:solidFill>
              </a:rPr>
              <a:t>700</a:t>
            </a:r>
            <a:r>
              <a:rPr lang="sr-Cyrl-RS" sz="1700" b="1" dirty="0" smtClean="0">
                <a:solidFill>
                  <a:srgbClr val="C00000"/>
                </a:solidFill>
              </a:rPr>
              <a:t>.</a:t>
            </a:r>
            <a:r>
              <a:rPr lang="sr-Latn-RS" sz="1700" b="1" dirty="0" smtClean="0">
                <a:solidFill>
                  <a:srgbClr val="C00000"/>
                </a:solidFill>
              </a:rPr>
              <a:t>000</a:t>
            </a:r>
            <a:r>
              <a:rPr lang="sr-Cyrl-RS" sz="1700" b="1" dirty="0" smtClean="0">
                <a:solidFill>
                  <a:srgbClr val="C00000"/>
                </a:solidFill>
              </a:rPr>
              <a:t> </a:t>
            </a:r>
            <a:r>
              <a:rPr lang="sr-Cyrl-RS" sz="1700" dirty="0" smtClean="0"/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4400" b="1" dirty="0" smtClean="0">
                <a:solidFill>
                  <a:srgbClr val="C00000"/>
                </a:solidFill>
              </a:rPr>
              <a:t>871</a:t>
            </a:r>
            <a:r>
              <a:rPr lang="sr-Cyrl-RS" sz="4400" b="1" dirty="0" smtClean="0">
                <a:solidFill>
                  <a:srgbClr val="C00000"/>
                </a:solidFill>
              </a:rPr>
              <a:t>.</a:t>
            </a:r>
            <a:r>
              <a:rPr lang="sr-Latn-RS" sz="4400" b="1" dirty="0" smtClean="0">
                <a:solidFill>
                  <a:srgbClr val="C00000"/>
                </a:solidFill>
              </a:rPr>
              <a:t>900</a:t>
            </a:r>
            <a:r>
              <a:rPr lang="sr-Cyrl-RS" sz="4400" b="1" dirty="0" smtClean="0">
                <a:solidFill>
                  <a:srgbClr val="C00000"/>
                </a:solidFill>
              </a:rPr>
              <a:t>.</a:t>
            </a:r>
            <a:r>
              <a:rPr lang="sr-Latn-RS" sz="4400" b="1" dirty="0" smtClean="0">
                <a:solidFill>
                  <a:srgbClr val="C00000"/>
                </a:solidFill>
              </a:rPr>
              <a:t>000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sr-Cyrl-RS" sz="3600" b="1" dirty="0" smtClean="0"/>
              <a:t>милиона </a:t>
            </a:r>
            <a:r>
              <a:rPr lang="sr-Cyrl-RS" sz="3600" b="1" dirty="0"/>
              <a:t>динара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4910</TotalTime>
  <Words>1808</Words>
  <Application>Microsoft Office PowerPoint</Application>
  <PresentationFormat>On-screen Show (4:3)</PresentationFormat>
  <Paragraphs>373</Paragraphs>
  <Slides>24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Custom Design</vt:lpstr>
      <vt:lpstr>ОПШТИНА КЛАДОВО</vt:lpstr>
      <vt:lpstr>Slide 2</vt:lpstr>
      <vt:lpstr>Slide 3</vt:lpstr>
      <vt:lpstr>Slide 4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2023. годину</vt:lpstr>
      <vt:lpstr>Укупни буџетски приходи и примања</vt:lpstr>
      <vt:lpstr>Шта се променило у односу на 2022. годину?</vt:lpstr>
      <vt:lpstr>На шта се троше јавна средства?</vt:lpstr>
      <vt:lpstr>Slide 15</vt:lpstr>
      <vt:lpstr>Структура планираних расхода и издатака буџета за 2023. годину</vt:lpstr>
      <vt:lpstr>Структура планираних расхода и издатака буџета за 2023 годину</vt:lpstr>
      <vt:lpstr>Шта се променило у односу на 2022. годину?</vt:lpstr>
      <vt:lpstr>Расходи буџета по програмима</vt:lpstr>
      <vt:lpstr>Структура расхода по буџетским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Најважнији пројекти од интереса за локалну заједницу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T6-GDIMITRIJEVIC</cp:lastModifiedBy>
  <cp:revision>617</cp:revision>
  <cp:lastPrinted>2018-01-29T14:26:33Z</cp:lastPrinted>
  <dcterms:created xsi:type="dcterms:W3CDTF">2006-08-16T00:00:00Z</dcterms:created>
  <dcterms:modified xsi:type="dcterms:W3CDTF">2022-12-21T13:43:34Z</dcterms:modified>
</cp:coreProperties>
</file>