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57" r:id="rId3"/>
    <p:sldId id="259" r:id="rId4"/>
    <p:sldId id="264" r:id="rId5"/>
    <p:sldId id="265" r:id="rId6"/>
    <p:sldId id="267" r:id="rId7"/>
    <p:sldId id="266" r:id="rId8"/>
    <p:sldId id="268" r:id="rId9"/>
    <p:sldId id="269" r:id="rId10"/>
    <p:sldId id="270" r:id="rId11"/>
    <p:sldId id="271" r:id="rId12"/>
    <p:sldId id="272" r:id="rId13"/>
    <p:sldId id="278" r:id="rId14"/>
    <p:sldId id="277" r:id="rId15"/>
    <p:sldId id="276" r:id="rId16"/>
    <p:sldId id="275" r:id="rId17"/>
    <p:sldId id="279" r:id="rId18"/>
    <p:sldId id="274" r:id="rId19"/>
    <p:sldId id="273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КОРИСНИЧКО УПУТСТВО" id="{25E02C06-0057-43F2-A5C5-5E5BFF08D70C}">
          <p14:sldIdLst>
            <p14:sldId id="260"/>
          </p14:sldIdLst>
        </p14:section>
        <p14:section name="Пријављивање на платформу" id="{B832352F-D4D6-4465-BA5D-20CCA3DD09FE}">
          <p14:sldIdLst>
            <p14:sldId id="257"/>
          </p14:sldIdLst>
        </p14:section>
        <p14:section name="Приступање ОФК" id="{5315CCA9-F324-4D8B-83F9-E989AFD6DD1F}">
          <p14:sldIdLst>
            <p14:sldId id="259"/>
          </p14:sldIdLst>
        </p14:section>
        <p14:section name="Тест - Организација и рад (АП и ЈЛС)" id="{E25A45E3-498C-4E96-963A-8378E572A7DC}">
          <p14:sldIdLst>
            <p14:sldId id="264"/>
            <p14:sldId id="265"/>
            <p14:sldId id="267"/>
            <p14:sldId id="266"/>
            <p14:sldId id="268"/>
            <p14:sldId id="269"/>
          </p14:sldIdLst>
        </p14:section>
        <p14:section name="Пословна комуникација" id="{1B12602F-F256-4AD2-BBC7-0A3BA575E102}">
          <p14:sldIdLst>
            <p14:sldId id="270"/>
          </p14:sldIdLst>
        </p14:section>
        <p14:section name="Дигиталне компетенције" id="{8A057109-D0C9-43F2-8CBE-9E178F9DB850}">
          <p14:sldIdLst>
            <p14:sldId id="271"/>
          </p14:sldIdLst>
        </p14:section>
        <p14:section name="Дигитална писменост - Word" id="{1FE15351-A896-4776-A7D8-77F5A0709070}">
          <p14:sldIdLst>
            <p14:sldId id="272"/>
            <p14:sldId id="278"/>
            <p14:sldId id="277"/>
            <p14:sldId id="276"/>
          </p14:sldIdLst>
        </p14:section>
        <p14:section name="Дигитална компетенција - Excel" id="{1553F80B-F3BB-4508-B06F-8BFF5C83203E}">
          <p14:sldIdLst>
            <p14:sldId id="275"/>
            <p14:sldId id="279"/>
            <p14:sldId id="274"/>
            <p14:sldId id="273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10A65-3FAA-4552-8FA3-633973951FDC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78937-51A1-46A2-91CD-D4DA3CFB1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317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1E1A-95E9-4561-9FEB-6C48D1A407A4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DCF-0C7A-46D2-96A2-6BBD92C4F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34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1E1A-95E9-4561-9FEB-6C48D1A407A4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DCF-0C7A-46D2-96A2-6BBD92C4F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61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1E1A-95E9-4561-9FEB-6C48D1A407A4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DCF-0C7A-46D2-96A2-6BBD92C4F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35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1E1A-95E9-4561-9FEB-6C48D1A407A4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DCF-0C7A-46D2-96A2-6BBD92C4F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08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1E1A-95E9-4561-9FEB-6C48D1A407A4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DCF-0C7A-46D2-96A2-6BBD92C4F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79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1E1A-95E9-4561-9FEB-6C48D1A407A4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DCF-0C7A-46D2-96A2-6BBD92C4F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9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1E1A-95E9-4561-9FEB-6C48D1A407A4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DCF-0C7A-46D2-96A2-6BBD92C4F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1E1A-95E9-4561-9FEB-6C48D1A407A4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DCF-0C7A-46D2-96A2-6BBD92C4F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69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1E1A-95E9-4561-9FEB-6C48D1A407A4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DCF-0C7A-46D2-96A2-6BBD92C4F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85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1E1A-95E9-4561-9FEB-6C48D1A407A4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DCF-0C7A-46D2-96A2-6BBD92C4F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1E1A-95E9-4561-9FEB-6C48D1A407A4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DCF-0C7A-46D2-96A2-6BBD92C4F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44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71E1A-95E9-4561-9FEB-6C48D1A407A4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77DCF-0C7A-46D2-96A2-6BBD92C4F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24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jls.suk.gov.rs/login/index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jls.suk.gov.rs/" TargetMode="Externa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815" y="1557842"/>
            <a:ext cx="934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000" dirty="0">
                <a:solidFill>
                  <a:srgbClr val="002060"/>
                </a:solidFill>
              </a:rPr>
              <a:t>КОРИСНИЧКО УПУТСТВО</a:t>
            </a:r>
            <a:endParaRPr lang="en-GB" sz="60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3321" y="2669335"/>
            <a:ext cx="8404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2000" b="1" dirty="0">
                <a:solidFill>
                  <a:srgbClr val="002060"/>
                </a:solidFill>
                <a:ea typeface="Aptos"/>
              </a:rPr>
              <a:t>за коришћење платформе за проверу</a:t>
            </a:r>
            <a:endParaRPr lang="sr-Latn-RS" sz="2000" b="1" dirty="0">
              <a:solidFill>
                <a:srgbClr val="002060"/>
              </a:solidFill>
              <a:ea typeface="Aptos"/>
            </a:endParaRPr>
          </a:p>
          <a:p>
            <a:pPr algn="ctr"/>
            <a:r>
              <a:rPr lang="sr-Cyrl-CS" sz="2000" b="1" dirty="0">
                <a:solidFill>
                  <a:srgbClr val="002060"/>
                </a:solidFill>
                <a:ea typeface="Aptos"/>
              </a:rPr>
              <a:t> Општих функционалних компетенција (ОФК) </a:t>
            </a:r>
            <a:endParaRPr lang="en-GB" sz="20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34319" y="4190665"/>
            <a:ext cx="4562994" cy="496547"/>
            <a:chOff x="6066905" y="1325916"/>
            <a:chExt cx="4876800" cy="49654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3" name="Freeform 5">
              <a:hlinkClick r:id="rId2"/>
            </p:cNvPr>
            <p:cNvSpPr/>
            <p:nvPr/>
          </p:nvSpPr>
          <p:spPr>
            <a:xfrm>
              <a:off x="6066905" y="1325916"/>
              <a:ext cx="4876800" cy="496547"/>
            </a:xfrm>
            <a:custGeom>
              <a:avLst/>
              <a:gdLst/>
              <a:ahLst/>
              <a:cxnLst/>
              <a:rect l="l" t="t" r="r" b="b"/>
              <a:pathLst>
                <a:path w="7315200" h="744820">
                  <a:moveTo>
                    <a:pt x="0" y="0"/>
                  </a:moveTo>
                  <a:lnTo>
                    <a:pt x="7315200" y="0"/>
                  </a:lnTo>
                  <a:lnTo>
                    <a:pt x="7315200" y="744820"/>
                  </a:lnTo>
                  <a:lnTo>
                    <a:pt x="0" y="744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Rectangle 11">
              <a:hlinkClick r:id="rId5"/>
            </p:cNvPr>
            <p:cNvSpPr/>
            <p:nvPr/>
          </p:nvSpPr>
          <p:spPr>
            <a:xfrm>
              <a:off x="7231592" y="1387820"/>
              <a:ext cx="2274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Cyrl-RS" kern="100" dirty="0">
                  <a:ea typeface="Aptos"/>
                  <a:cs typeface="Times New Roman" panose="02020603050405020304" pitchFamily="18" charset="0"/>
                  <a:hlinkClick r:id="rId5"/>
                </a:rPr>
                <a:t>https://jls.suk.gov.rs </a:t>
              </a:r>
              <a:endParaRPr lang="en-GB" dirty="0"/>
            </a:p>
          </p:txBody>
        </p:sp>
      </p:grpSp>
      <p:sp>
        <p:nvSpPr>
          <p:cNvPr id="45" name="Freeform 3"/>
          <p:cNvSpPr/>
          <p:nvPr/>
        </p:nvSpPr>
        <p:spPr>
          <a:xfrm>
            <a:off x="6881924" y="4569198"/>
            <a:ext cx="539873" cy="536589"/>
          </a:xfrm>
          <a:custGeom>
            <a:avLst/>
            <a:gdLst/>
            <a:ahLst/>
            <a:cxnLst/>
            <a:rect l="l" t="t" r="r" b="b"/>
            <a:pathLst>
              <a:path w="1730307" h="1730307">
                <a:moveTo>
                  <a:pt x="0" y="0"/>
                </a:moveTo>
                <a:lnTo>
                  <a:pt x="1730307" y="0"/>
                </a:lnTo>
                <a:lnTo>
                  <a:pt x="1730307" y="1730307"/>
                </a:lnTo>
                <a:lnTo>
                  <a:pt x="0" y="17303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7332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0" y="1079770"/>
            <a:ext cx="7911585" cy="5778230"/>
            <a:chOff x="-2998" y="1128409"/>
            <a:chExt cx="7733490" cy="572959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47" name="Группа 43"/>
            <p:cNvGrpSpPr/>
            <p:nvPr/>
          </p:nvGrpSpPr>
          <p:grpSpPr>
            <a:xfrm>
              <a:off x="-2998" y="1128409"/>
              <a:ext cx="7733490" cy="5729591"/>
              <a:chOff x="3624263" y="995362"/>
              <a:chExt cx="11039475" cy="9293227"/>
            </a:xfrm>
          </p:grpSpPr>
          <p:grpSp>
            <p:nvGrpSpPr>
              <p:cNvPr id="49" name="Группа 35"/>
              <p:cNvGrpSpPr/>
              <p:nvPr/>
            </p:nvGrpSpPr>
            <p:grpSpPr>
              <a:xfrm>
                <a:off x="7842252" y="8548687"/>
                <a:ext cx="2594940" cy="1739902"/>
                <a:chOff x="7567613" y="8532813"/>
                <a:chExt cx="3151187" cy="1755776"/>
              </a:xfrm>
            </p:grpSpPr>
            <p:sp>
              <p:nvSpPr>
                <p:cNvPr id="53" name="Freeform 6"/>
                <p:cNvSpPr>
                  <a:spLocks/>
                </p:cNvSpPr>
                <p:nvPr/>
              </p:nvSpPr>
              <p:spPr bwMode="auto">
                <a:xfrm>
                  <a:off x="7567613" y="8532813"/>
                  <a:ext cx="3151187" cy="1616075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54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55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56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57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50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51" name="Freeform 15"/>
              <p:cNvSpPr>
                <a:spLocks/>
              </p:cNvSpPr>
              <p:nvPr/>
            </p:nvSpPr>
            <p:spPr bwMode="auto">
              <a:xfrm>
                <a:off x="3624263" y="7445375"/>
                <a:ext cx="11039475" cy="1120775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auto">
              <a:xfrm>
                <a:off x="4611688" y="995362"/>
                <a:ext cx="10052050" cy="5397500"/>
              </a:xfrm>
              <a:custGeom>
                <a:avLst/>
                <a:gdLst>
                  <a:gd name="T0" fmla="*/ 6876 w 7013"/>
                  <a:gd name="T1" fmla="*/ 0 h 3766"/>
                  <a:gd name="T2" fmla="*/ 0 w 7013"/>
                  <a:gd name="T3" fmla="*/ 0 h 3766"/>
                  <a:gd name="T4" fmla="*/ 7013 w 7013"/>
                  <a:gd name="T5" fmla="*/ 3766 h 3766"/>
                  <a:gd name="T6" fmla="*/ 7013 w 7013"/>
                  <a:gd name="T7" fmla="*/ 137 h 3766"/>
                  <a:gd name="T8" fmla="*/ 6876 w 7013"/>
                  <a:gd name="T9" fmla="*/ 0 h 3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3" h="3766">
                    <a:moveTo>
                      <a:pt x="68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013" y="3766"/>
                      <a:pt x="7013" y="3766"/>
                      <a:pt x="7013" y="3766"/>
                    </a:cubicBezTo>
                    <a:cubicBezTo>
                      <a:pt x="7013" y="137"/>
                      <a:pt x="7013" y="137"/>
                      <a:pt x="7013" y="137"/>
                    </a:cubicBezTo>
                    <a:cubicBezTo>
                      <a:pt x="7013" y="61"/>
                      <a:pt x="6952" y="0"/>
                      <a:pt x="6876" y="0"/>
                    </a:cubicBezTo>
                  </a:path>
                </a:pathLst>
              </a:custGeom>
              <a:gradFill>
                <a:gsLst>
                  <a:gs pos="10000">
                    <a:schemeClr val="bg1">
                      <a:alpha val="30000"/>
                    </a:schemeClr>
                  </a:gs>
                  <a:gs pos="90000">
                    <a:schemeClr val="tx1">
                      <a:alpha val="30000"/>
                    </a:schemeClr>
                  </a:gs>
                </a:gsLst>
                <a:lin ang="6300000" scaled="0"/>
              </a:gradFill>
              <a:ln>
                <a:noFill/>
              </a:ln>
              <a:effectLst/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309" y="1396112"/>
              <a:ext cx="7238876" cy="3708950"/>
            </a:xfrm>
            <a:prstGeom prst="rect">
              <a:avLst/>
            </a:prstGeom>
          </p:spPr>
        </p:pic>
      </p:grpSp>
      <p:cxnSp>
        <p:nvCxnSpPr>
          <p:cNvPr id="61" name="Straight Arrow Connector 60"/>
          <p:cNvCxnSpPr/>
          <p:nvPr/>
        </p:nvCxnSpPr>
        <p:spPr>
          <a:xfrm flipH="1" flipV="1">
            <a:off x="2081719" y="2966936"/>
            <a:ext cx="6284515" cy="111822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95201" y="80758"/>
            <a:ext cx="11268000" cy="75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r-Cyrl-RS" sz="2000" b="1" dirty="0"/>
              <a:t>Поступак решавања компетенције ,,Пословна комуникација“ идентичан је као и за претходни тест - </a:t>
            </a: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,,</a:t>
            </a:r>
            <a:r>
              <a:rPr lang="sr-Cyrl-CS" sz="2000" b="1" kern="100" dirty="0">
                <a:ea typeface="Aptos"/>
                <a:cs typeface="Times New Roman" panose="02020603050405020304" pitchFamily="18" charset="0"/>
              </a:rPr>
              <a:t>Организација и рад органа АП односно ЈЛС у Републици Србији“</a:t>
            </a:r>
            <a:endParaRPr lang="en-GB" sz="2000" kern="100" dirty="0">
              <a:effectLst/>
              <a:ea typeface="Aptos"/>
              <a:cs typeface="Times New Roman" panose="02020603050405020304" pitchFamily="18" charset="0"/>
            </a:endParaRPr>
          </a:p>
          <a:p>
            <a:endParaRPr lang="en-GB" sz="2000" b="1" dirty="0"/>
          </a:p>
        </p:txBody>
      </p:sp>
      <p:sp>
        <p:nvSpPr>
          <p:cNvPr id="60" name="Rectangle 59"/>
          <p:cNvSpPr/>
          <p:nvPr/>
        </p:nvSpPr>
        <p:spPr>
          <a:xfrm>
            <a:off x="8223944" y="3269555"/>
            <a:ext cx="3638146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r-Cyrl-RS" sz="2000" dirty="0"/>
              <a:t>Након што сте кликнули на поље Повратак на курс, потребно је да изаберете и кликнете на тест „</a:t>
            </a:r>
            <a:r>
              <a:rPr lang="sr-Cyrl-RS" sz="2000" b="1" dirty="0"/>
              <a:t>Пословна комуникација“ </a:t>
            </a:r>
            <a:endParaRPr lang="en-GB" sz="2000" b="1" dirty="0"/>
          </a:p>
        </p:txBody>
      </p:sp>
      <p:sp>
        <p:nvSpPr>
          <p:cNvPr id="67" name="Rectangle 66"/>
          <p:cNvSpPr/>
          <p:nvPr/>
        </p:nvSpPr>
        <p:spPr>
          <a:xfrm>
            <a:off x="7708" y="52909"/>
            <a:ext cx="787493" cy="900794"/>
          </a:xfrm>
          <a:prstGeom prst="rect">
            <a:avLst/>
          </a:prstGeom>
          <a:solidFill>
            <a:srgbClr val="EBC1D1"/>
          </a:solidFill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!</a:t>
            </a:r>
            <a:endParaRPr lang="en-GB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8" name="Freeform 4"/>
          <p:cNvSpPr/>
          <p:nvPr/>
        </p:nvSpPr>
        <p:spPr>
          <a:xfrm rot="7019629" flipV="1">
            <a:off x="1715359" y="2965904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Oval 18"/>
          <p:cNvSpPr/>
          <p:nvPr/>
        </p:nvSpPr>
        <p:spPr>
          <a:xfrm>
            <a:off x="253001" y="2627195"/>
            <a:ext cx="1621063" cy="398638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542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705" y="1857982"/>
            <a:ext cx="6410189" cy="5000017"/>
            <a:chOff x="0" y="1079770"/>
            <a:chExt cx="7911585" cy="577823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31" name="Группа 43"/>
            <p:cNvGrpSpPr/>
            <p:nvPr/>
          </p:nvGrpSpPr>
          <p:grpSpPr>
            <a:xfrm>
              <a:off x="0" y="1079770"/>
              <a:ext cx="7911585" cy="5778230"/>
              <a:chOff x="3624263" y="995362"/>
              <a:chExt cx="11039475" cy="9293227"/>
            </a:xfrm>
          </p:grpSpPr>
          <p:grpSp>
            <p:nvGrpSpPr>
              <p:cNvPr id="33" name="Группа 35"/>
              <p:cNvGrpSpPr/>
              <p:nvPr/>
            </p:nvGrpSpPr>
            <p:grpSpPr>
              <a:xfrm>
                <a:off x="7842252" y="8548687"/>
                <a:ext cx="2594940" cy="1739902"/>
                <a:chOff x="7567613" y="8532813"/>
                <a:chExt cx="3151187" cy="1755776"/>
              </a:xfrm>
            </p:grpSpPr>
            <p:sp>
              <p:nvSpPr>
                <p:cNvPr id="37" name="Freeform 6"/>
                <p:cNvSpPr>
                  <a:spLocks/>
                </p:cNvSpPr>
                <p:nvPr/>
              </p:nvSpPr>
              <p:spPr bwMode="auto">
                <a:xfrm>
                  <a:off x="7567613" y="8532813"/>
                  <a:ext cx="3151187" cy="1616075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8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9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34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3624263" y="7445375"/>
                <a:ext cx="11039475" cy="1120775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36" name="Freeform 17"/>
              <p:cNvSpPr>
                <a:spLocks/>
              </p:cNvSpPr>
              <p:nvPr/>
            </p:nvSpPr>
            <p:spPr bwMode="auto">
              <a:xfrm>
                <a:off x="4611688" y="995362"/>
                <a:ext cx="10052050" cy="5397500"/>
              </a:xfrm>
              <a:custGeom>
                <a:avLst/>
                <a:gdLst>
                  <a:gd name="T0" fmla="*/ 6876 w 7013"/>
                  <a:gd name="T1" fmla="*/ 0 h 3766"/>
                  <a:gd name="T2" fmla="*/ 0 w 7013"/>
                  <a:gd name="T3" fmla="*/ 0 h 3766"/>
                  <a:gd name="T4" fmla="*/ 7013 w 7013"/>
                  <a:gd name="T5" fmla="*/ 3766 h 3766"/>
                  <a:gd name="T6" fmla="*/ 7013 w 7013"/>
                  <a:gd name="T7" fmla="*/ 137 h 3766"/>
                  <a:gd name="T8" fmla="*/ 6876 w 7013"/>
                  <a:gd name="T9" fmla="*/ 0 h 3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3" h="3766">
                    <a:moveTo>
                      <a:pt x="68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013" y="3766"/>
                      <a:pt x="7013" y="3766"/>
                      <a:pt x="7013" y="3766"/>
                    </a:cubicBezTo>
                    <a:cubicBezTo>
                      <a:pt x="7013" y="137"/>
                      <a:pt x="7013" y="137"/>
                      <a:pt x="7013" y="137"/>
                    </a:cubicBezTo>
                    <a:cubicBezTo>
                      <a:pt x="7013" y="61"/>
                      <a:pt x="6952" y="0"/>
                      <a:pt x="6876" y="0"/>
                    </a:cubicBezTo>
                  </a:path>
                </a:pathLst>
              </a:custGeom>
              <a:gradFill>
                <a:gsLst>
                  <a:gs pos="10000">
                    <a:schemeClr val="bg1">
                      <a:alpha val="30000"/>
                    </a:schemeClr>
                  </a:gs>
                  <a:gs pos="90000">
                    <a:schemeClr val="tx1">
                      <a:alpha val="30000"/>
                    </a:schemeClr>
                  </a:gs>
                </a:gsLst>
                <a:lin ang="6300000" scaled="0"/>
              </a:gradFill>
              <a:ln>
                <a:noFill/>
              </a:ln>
              <a:effectLst/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02" y="1349746"/>
              <a:ext cx="7405581" cy="3740436"/>
            </a:xfrm>
            <a:prstGeom prst="rect">
              <a:avLst/>
            </a:prstGeom>
          </p:spPr>
        </p:pic>
      </p:grpSp>
      <p:sp>
        <p:nvSpPr>
          <p:cNvPr id="44" name="Rectangle 43"/>
          <p:cNvSpPr/>
          <p:nvPr/>
        </p:nvSpPr>
        <p:spPr>
          <a:xfrm>
            <a:off x="632064" y="201436"/>
            <a:ext cx="6085591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Након што сте завршили тест ,,Пословна комуникација“ и кликнули на поље </a:t>
            </a:r>
            <a:r>
              <a:rPr lang="sr-Cyrl-RS" sz="2000" b="1" dirty="0"/>
              <a:t>Повратак на курс </a:t>
            </a:r>
            <a:r>
              <a:rPr lang="sr-Cyrl-RS" sz="2000" dirty="0"/>
              <a:t>поново ће Вам се отворити </a:t>
            </a:r>
            <a:r>
              <a:rPr lang="sr-Cyrl-RS" sz="2000" b="1" dirty="0"/>
              <a:t>Почетна страница </a:t>
            </a:r>
            <a:r>
              <a:rPr lang="sr-Cyrl-RS" sz="2000" dirty="0"/>
              <a:t>платформе </a:t>
            </a:r>
            <a:endParaRPr lang="en-GB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6" t="74834" r="30077"/>
          <a:stretch/>
        </p:blipFill>
        <p:spPr>
          <a:xfrm>
            <a:off x="6973314" y="533083"/>
            <a:ext cx="5009746" cy="1126963"/>
          </a:xfrm>
          <a:prstGeom prst="rect">
            <a:avLst/>
          </a:prstGeom>
        </p:spPr>
      </p:pic>
      <p:cxnSp>
        <p:nvCxnSpPr>
          <p:cNvPr id="73" name="Straight Arrow Connector 72"/>
          <p:cNvCxnSpPr/>
          <p:nvPr/>
        </p:nvCxnSpPr>
        <p:spPr>
          <a:xfrm>
            <a:off x="6717655" y="699110"/>
            <a:ext cx="3778490" cy="60959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2390621" y="4032012"/>
            <a:ext cx="473918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2390621" y="4641612"/>
            <a:ext cx="473918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reeform 4"/>
          <p:cNvSpPr/>
          <p:nvPr/>
        </p:nvSpPr>
        <p:spPr>
          <a:xfrm rot="7019629" flipV="1">
            <a:off x="11048735" y="1527599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Rectangle 3"/>
          <p:cNvSpPr/>
          <p:nvPr/>
        </p:nvSpPr>
        <p:spPr>
          <a:xfrm>
            <a:off x="7129802" y="3303953"/>
            <a:ext cx="3852726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r-Cyrl-RS" sz="2000" dirty="0"/>
              <a:t>На Почетној страници потребно је да изаберете</a:t>
            </a:r>
          </a:p>
          <a:p>
            <a:r>
              <a:rPr lang="sr-Cyrl-RS" sz="2000" b="1" dirty="0"/>
              <a:t>Дигиталне компетенције (</a:t>
            </a:r>
            <a:r>
              <a:rPr lang="sr-Latn-RS" sz="2000" b="1" dirty="0"/>
              <a:t>Excel)</a:t>
            </a:r>
            <a:r>
              <a:rPr lang="sr-Cyrl-RS" sz="2000" b="1" dirty="0"/>
              <a:t> </a:t>
            </a:r>
            <a:r>
              <a:rPr lang="sr-Cyrl-RS" sz="2000" dirty="0"/>
              <a:t>или </a:t>
            </a:r>
          </a:p>
          <a:p>
            <a:r>
              <a:rPr lang="sr-Cyrl-RS" sz="2000" b="1" dirty="0"/>
              <a:t>Дигитална писменост</a:t>
            </a:r>
            <a:r>
              <a:rPr lang="sr-Latn-RS" sz="2000" b="1" dirty="0"/>
              <a:t> (Word)</a:t>
            </a:r>
            <a:endParaRPr lang="sr-Cyrl-RS" sz="2000" b="1" dirty="0"/>
          </a:p>
        </p:txBody>
      </p:sp>
      <p:sp>
        <p:nvSpPr>
          <p:cNvPr id="78" name="Rectangle 77"/>
          <p:cNvSpPr/>
          <p:nvPr/>
        </p:nvSpPr>
        <p:spPr>
          <a:xfrm>
            <a:off x="8511537" y="5677864"/>
            <a:ext cx="3029636" cy="648000"/>
          </a:xfrm>
          <a:prstGeom prst="rect">
            <a:avLst/>
          </a:prstGeom>
          <a:solidFill>
            <a:srgbClr val="EBC1D1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r-Cyrl-RS" b="1" dirty="0"/>
              <a:t>Самостално бирате који тест </a:t>
            </a:r>
          </a:p>
          <a:p>
            <a:r>
              <a:rPr lang="sr-Cyrl-RS" b="1" dirty="0"/>
              <a:t>ћете прво радити</a:t>
            </a:r>
          </a:p>
          <a:p>
            <a:endParaRPr lang="ru-RU" dirty="0"/>
          </a:p>
        </p:txBody>
      </p:sp>
      <p:sp>
        <p:nvSpPr>
          <p:cNvPr id="22" name="Oval 21"/>
          <p:cNvSpPr/>
          <p:nvPr/>
        </p:nvSpPr>
        <p:spPr>
          <a:xfrm>
            <a:off x="263694" y="3907280"/>
            <a:ext cx="1621063" cy="1038718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437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77" y="1567650"/>
            <a:ext cx="7003576" cy="5290350"/>
            <a:chOff x="58705" y="1673158"/>
            <a:chExt cx="7003576" cy="518484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4" name="Группа 43"/>
            <p:cNvGrpSpPr/>
            <p:nvPr/>
          </p:nvGrpSpPr>
          <p:grpSpPr>
            <a:xfrm>
              <a:off x="58705" y="1673158"/>
              <a:ext cx="7003576" cy="5184842"/>
              <a:chOff x="3624263" y="995362"/>
              <a:chExt cx="11039475" cy="9293227"/>
            </a:xfrm>
          </p:grpSpPr>
          <p:grpSp>
            <p:nvGrpSpPr>
              <p:cNvPr id="26" name="Группа 35"/>
              <p:cNvGrpSpPr/>
              <p:nvPr/>
            </p:nvGrpSpPr>
            <p:grpSpPr>
              <a:xfrm>
                <a:off x="7842252" y="8548687"/>
                <a:ext cx="2594940" cy="1739902"/>
                <a:chOff x="7567613" y="8532813"/>
                <a:chExt cx="3151187" cy="1755776"/>
              </a:xfrm>
            </p:grpSpPr>
            <p:sp>
              <p:nvSpPr>
                <p:cNvPr id="30" name="Freeform 6"/>
                <p:cNvSpPr>
                  <a:spLocks/>
                </p:cNvSpPr>
                <p:nvPr/>
              </p:nvSpPr>
              <p:spPr bwMode="auto">
                <a:xfrm>
                  <a:off x="7567613" y="8532813"/>
                  <a:ext cx="3151187" cy="1616075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2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3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5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6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27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624263" y="7445375"/>
                <a:ext cx="11039475" cy="1120775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4611688" y="995362"/>
                <a:ext cx="10052050" cy="5397500"/>
              </a:xfrm>
              <a:custGeom>
                <a:avLst/>
                <a:gdLst>
                  <a:gd name="T0" fmla="*/ 6876 w 7013"/>
                  <a:gd name="T1" fmla="*/ 0 h 3766"/>
                  <a:gd name="T2" fmla="*/ 0 w 7013"/>
                  <a:gd name="T3" fmla="*/ 0 h 3766"/>
                  <a:gd name="T4" fmla="*/ 7013 w 7013"/>
                  <a:gd name="T5" fmla="*/ 3766 h 3766"/>
                  <a:gd name="T6" fmla="*/ 7013 w 7013"/>
                  <a:gd name="T7" fmla="*/ 137 h 3766"/>
                  <a:gd name="T8" fmla="*/ 6876 w 7013"/>
                  <a:gd name="T9" fmla="*/ 0 h 3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3" h="3766">
                    <a:moveTo>
                      <a:pt x="68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013" y="3766"/>
                      <a:pt x="7013" y="3766"/>
                      <a:pt x="7013" y="3766"/>
                    </a:cubicBezTo>
                    <a:cubicBezTo>
                      <a:pt x="7013" y="137"/>
                      <a:pt x="7013" y="137"/>
                      <a:pt x="7013" y="137"/>
                    </a:cubicBezTo>
                    <a:cubicBezTo>
                      <a:pt x="7013" y="61"/>
                      <a:pt x="6952" y="0"/>
                      <a:pt x="6876" y="0"/>
                    </a:cubicBezTo>
                  </a:path>
                </a:pathLst>
              </a:custGeom>
              <a:gradFill>
                <a:gsLst>
                  <a:gs pos="10000">
                    <a:schemeClr val="bg1">
                      <a:alpha val="30000"/>
                    </a:schemeClr>
                  </a:gs>
                  <a:gs pos="90000">
                    <a:schemeClr val="tx1">
                      <a:alpha val="30000"/>
                    </a:schemeClr>
                  </a:gs>
                </a:gsLst>
                <a:lin ang="6300000" scaled="0"/>
              </a:gradFill>
              <a:ln>
                <a:noFill/>
              </a:ln>
              <a:effectLst/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22" name="Picture 21" descr="A screenshot of a computer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81" y="1887166"/>
              <a:ext cx="6553794" cy="3384559"/>
            </a:xfrm>
            <a:prstGeom prst="rect">
              <a:avLst/>
            </a:prstGeom>
          </p:spPr>
        </p:pic>
      </p:grpSp>
      <p:sp>
        <p:nvSpPr>
          <p:cNvPr id="47" name="Rectangle 46"/>
          <p:cNvSpPr/>
          <p:nvPr/>
        </p:nvSpPr>
        <p:spPr>
          <a:xfrm>
            <a:off x="4328941" y="80926"/>
            <a:ext cx="419550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r-Cyrl-RS" sz="2400" b="1" kern="100" dirty="0">
                <a:ea typeface="Aptos"/>
                <a:cs typeface="Times New Roman" panose="02020603050405020304" pitchFamily="18" charset="0"/>
              </a:rPr>
              <a:t>Дигитална писменост (</a:t>
            </a:r>
            <a:r>
              <a:rPr lang="sr-Latn-RS" sz="2400" b="1" kern="100" dirty="0">
                <a:ea typeface="Aptos"/>
                <a:cs typeface="Times New Roman" panose="02020603050405020304" pitchFamily="18" charset="0"/>
              </a:rPr>
              <a:t>Word)</a:t>
            </a:r>
            <a:endParaRPr lang="en-GB" sz="2400" kern="100" dirty="0">
              <a:effectLst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40613" y="749199"/>
            <a:ext cx="1193744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r-Cyrl-RS" sz="2000" dirty="0"/>
              <a:t>Након што сте на </a:t>
            </a:r>
            <a:r>
              <a:rPr lang="sr-Cyrl-RS" sz="2000" b="1" dirty="0"/>
              <a:t>Почетној страници </a:t>
            </a:r>
            <a:r>
              <a:rPr lang="sr-Cyrl-RS" sz="2000" dirty="0"/>
              <a:t>изабрали тест Дигитална писменост (</a:t>
            </a:r>
            <a:r>
              <a:rPr lang="en-GB" sz="2000" dirty="0"/>
              <a:t>Word</a:t>
            </a:r>
            <a:r>
              <a:rPr lang="sr-Cyrl-RS" sz="2000" dirty="0"/>
              <a:t>) отвориће Вам се страница са </a:t>
            </a:r>
            <a:r>
              <a:rPr lang="sr-Cyrl-RS" sz="2000" dirty="0" smtClean="0"/>
              <a:t>упутством </a:t>
            </a:r>
            <a:r>
              <a:rPr lang="sr-Cyrl-RS" sz="2000" dirty="0"/>
              <a:t>за његову израду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60315" y="4477585"/>
            <a:ext cx="4141532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r-Cyrl-RS" sz="2000" b="1" dirty="0"/>
              <a:t>Задатак ћете радити у документу који се налази на Вашој радној површини компјутера (</a:t>
            </a:r>
            <a:r>
              <a:rPr lang="sr-Latn-RS" sz="2000" b="1" i="1" dirty="0"/>
              <a:t>Desktop</a:t>
            </a:r>
            <a:r>
              <a:rPr lang="sr-Latn-RS" sz="2000" b="1" dirty="0"/>
              <a:t>)</a:t>
            </a:r>
            <a:r>
              <a:rPr lang="sr-Latn-RS" sz="2000" dirty="0"/>
              <a:t> </a:t>
            </a:r>
            <a:r>
              <a:rPr lang="sr-Cyrl-RS" sz="2000" dirty="0"/>
              <a:t>у фолдеру под називом </a:t>
            </a:r>
            <a:r>
              <a:rPr lang="sr-Latn-RS" sz="2000" i="1" dirty="0"/>
              <a:t>New folder</a:t>
            </a:r>
          </a:p>
        </p:txBody>
      </p:sp>
      <p:cxnSp>
        <p:nvCxnSpPr>
          <p:cNvPr id="51" name="Straight Arrow Connector 50"/>
          <p:cNvCxnSpPr>
            <a:cxnSpLocks/>
          </p:cNvCxnSpPr>
          <p:nvPr/>
        </p:nvCxnSpPr>
        <p:spPr>
          <a:xfrm flipH="1">
            <a:off x="2381693" y="3395997"/>
            <a:ext cx="5528930" cy="14626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543081" y="1980581"/>
            <a:ext cx="4141532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r-Cyrl-RS" sz="2000" dirty="0"/>
              <a:t>Након што пажљиво прочитате упутство за израду овог теста потребно је кликнути на поље </a:t>
            </a:r>
            <a:r>
              <a:rPr lang="sr-Cyrl-RS" sz="2000" b="1" dirty="0"/>
              <a:t>Покушај решавања теста </a:t>
            </a:r>
            <a:r>
              <a:rPr lang="sr-Cyrl-RS" sz="2000" dirty="0"/>
              <a:t>након чега ће Вам се отворити страница у којем се налази задатак који је потребно да извршите</a:t>
            </a:r>
            <a:endParaRPr lang="sr-Latn-RS" sz="2000" i="1" dirty="0"/>
          </a:p>
        </p:txBody>
      </p:sp>
      <p:sp>
        <p:nvSpPr>
          <p:cNvPr id="19" name="Freeform 4"/>
          <p:cNvSpPr/>
          <p:nvPr/>
        </p:nvSpPr>
        <p:spPr>
          <a:xfrm rot="7019629" flipV="1">
            <a:off x="2073814" y="4916227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16520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8704" y="1018157"/>
            <a:ext cx="7566409" cy="5463030"/>
            <a:chOff x="120580" y="592960"/>
            <a:chExt cx="7003576" cy="529035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5" name="Группа 43"/>
            <p:cNvGrpSpPr/>
            <p:nvPr/>
          </p:nvGrpSpPr>
          <p:grpSpPr>
            <a:xfrm>
              <a:off x="120580" y="592960"/>
              <a:ext cx="7003576" cy="5290350"/>
              <a:chOff x="3624263" y="995362"/>
              <a:chExt cx="11039475" cy="9293227"/>
            </a:xfrm>
          </p:grpSpPr>
          <p:grpSp>
            <p:nvGrpSpPr>
              <p:cNvPr id="7" name="Группа 35"/>
              <p:cNvGrpSpPr/>
              <p:nvPr/>
            </p:nvGrpSpPr>
            <p:grpSpPr>
              <a:xfrm>
                <a:off x="7842252" y="8548687"/>
                <a:ext cx="2594940" cy="1739902"/>
                <a:chOff x="7567613" y="8532813"/>
                <a:chExt cx="3151187" cy="1755776"/>
              </a:xfrm>
            </p:grpSpPr>
            <p:sp>
              <p:nvSpPr>
                <p:cNvPr id="11" name="Freeform 6"/>
                <p:cNvSpPr>
                  <a:spLocks/>
                </p:cNvSpPr>
                <p:nvPr/>
              </p:nvSpPr>
              <p:spPr bwMode="auto">
                <a:xfrm>
                  <a:off x="7567613" y="8532813"/>
                  <a:ext cx="3151187" cy="1616075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2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3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4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5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8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9" name="Freeform 15"/>
              <p:cNvSpPr>
                <a:spLocks/>
              </p:cNvSpPr>
              <p:nvPr/>
            </p:nvSpPr>
            <p:spPr bwMode="auto">
              <a:xfrm>
                <a:off x="3624263" y="7445375"/>
                <a:ext cx="11039475" cy="1120775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0" name="Freeform 17"/>
              <p:cNvSpPr>
                <a:spLocks/>
              </p:cNvSpPr>
              <p:nvPr/>
            </p:nvSpPr>
            <p:spPr bwMode="auto">
              <a:xfrm>
                <a:off x="4611688" y="995362"/>
                <a:ext cx="10052050" cy="5397500"/>
              </a:xfrm>
              <a:custGeom>
                <a:avLst/>
                <a:gdLst>
                  <a:gd name="T0" fmla="*/ 6876 w 7013"/>
                  <a:gd name="T1" fmla="*/ 0 h 3766"/>
                  <a:gd name="T2" fmla="*/ 0 w 7013"/>
                  <a:gd name="T3" fmla="*/ 0 h 3766"/>
                  <a:gd name="T4" fmla="*/ 7013 w 7013"/>
                  <a:gd name="T5" fmla="*/ 3766 h 3766"/>
                  <a:gd name="T6" fmla="*/ 7013 w 7013"/>
                  <a:gd name="T7" fmla="*/ 137 h 3766"/>
                  <a:gd name="T8" fmla="*/ 6876 w 7013"/>
                  <a:gd name="T9" fmla="*/ 0 h 3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3" h="3766">
                    <a:moveTo>
                      <a:pt x="68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013" y="3766"/>
                      <a:pt x="7013" y="3766"/>
                      <a:pt x="7013" y="3766"/>
                    </a:cubicBezTo>
                    <a:cubicBezTo>
                      <a:pt x="7013" y="137"/>
                      <a:pt x="7013" y="137"/>
                      <a:pt x="7013" y="137"/>
                    </a:cubicBezTo>
                    <a:cubicBezTo>
                      <a:pt x="7013" y="61"/>
                      <a:pt x="6952" y="0"/>
                      <a:pt x="6876" y="0"/>
                    </a:cubicBezTo>
                  </a:path>
                </a:pathLst>
              </a:custGeom>
              <a:gradFill>
                <a:gsLst>
                  <a:gs pos="10000">
                    <a:schemeClr val="bg1">
                      <a:alpha val="30000"/>
                    </a:schemeClr>
                  </a:gs>
                  <a:gs pos="90000">
                    <a:schemeClr val="tx1">
                      <a:alpha val="30000"/>
                    </a:schemeClr>
                  </a:gs>
                </a:gsLst>
                <a:lin ang="6300000" scaled="0"/>
              </a:gradFill>
              <a:ln>
                <a:noFill/>
              </a:ln>
              <a:effectLst/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92" y="846438"/>
              <a:ext cx="6521381" cy="3418316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7816094" y="742061"/>
            <a:ext cx="4004186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Након што завршите са задатком, документ у којем сте вршили израду задатка потребно је сачувати на Вашој радној површини</a:t>
            </a:r>
            <a:r>
              <a:rPr lang="sr-Latn-RS" sz="2000" dirty="0"/>
              <a:t> </a:t>
            </a:r>
            <a:r>
              <a:rPr lang="sr-Cyrl-RS" sz="2000" dirty="0"/>
              <a:t>и </a:t>
            </a:r>
            <a:r>
              <a:rPr lang="sr-Cyrl-RS" sz="2000" b="1" dirty="0"/>
              <a:t>прикачити на платформу као датотеку</a:t>
            </a:r>
            <a:endParaRPr lang="sr-Latn-RS" sz="2000" b="1" i="1" dirty="0"/>
          </a:p>
        </p:txBody>
      </p:sp>
      <p:sp>
        <p:nvSpPr>
          <p:cNvPr id="45" name="Rectangle 44"/>
          <p:cNvSpPr/>
          <p:nvPr/>
        </p:nvSpPr>
        <p:spPr>
          <a:xfrm>
            <a:off x="7888107" y="3496984"/>
            <a:ext cx="4004186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Кликом на </a:t>
            </a:r>
            <a:r>
              <a:rPr lang="sr-Cyrl-RS" sz="2000" b="1" dirty="0"/>
              <a:t>Датотеке</a:t>
            </a:r>
            <a:r>
              <a:rPr lang="sr-Cyrl-RS" sz="2000" dirty="0"/>
              <a:t> отвориће Вам се прозор у којем је потребно да са Ваше радне површине (</a:t>
            </a:r>
            <a:r>
              <a:rPr lang="sr-Latn-RS" sz="2000" i="1" dirty="0"/>
              <a:t>desktop</a:t>
            </a:r>
            <a:r>
              <a:rPr lang="sr-Latn-RS" sz="2000" dirty="0"/>
              <a:t>)</a:t>
            </a:r>
            <a:r>
              <a:rPr lang="sr-Cyrl-RS" sz="2000" dirty="0"/>
              <a:t> изаберете документ у којем се вршили израду задатака </a:t>
            </a:r>
            <a:endParaRPr lang="sr-Latn-RS" sz="2000" b="1" i="1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934497" y="2803490"/>
            <a:ext cx="6953612" cy="6934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98486" y="2652228"/>
            <a:ext cx="636011" cy="261751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4"/>
          <p:cNvSpPr/>
          <p:nvPr/>
        </p:nvSpPr>
        <p:spPr>
          <a:xfrm rot="7019629" flipV="1">
            <a:off x="650948" y="2937546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23889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55158" y="5157280"/>
            <a:ext cx="6185537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Након што сте кликнули на поље </a:t>
            </a:r>
            <a:r>
              <a:rPr lang="sr-Cyrl-RS" sz="2000" b="1" dirty="0"/>
              <a:t>Датотеке</a:t>
            </a:r>
            <a:r>
              <a:rPr lang="sr-Cyrl-RS" sz="2000" dirty="0"/>
              <a:t> отвориће Вам се следећи прозор у којем је потребно да кликом на </a:t>
            </a:r>
            <a:r>
              <a:rPr lang="sr-Latn-RS" sz="2000" b="1" i="1" dirty="0"/>
              <a:t>Browse </a:t>
            </a:r>
            <a:r>
              <a:rPr lang="sr-Cyrl-RS" sz="2000" dirty="0"/>
              <a:t>са Ваше радне површине изаберете документ у којем сте вршили израду задатка </a:t>
            </a:r>
            <a:r>
              <a:rPr lang="sr-Cyrl-RS" sz="2000" dirty="0" smtClean="0"/>
              <a:t>и након тога кликнете на </a:t>
            </a:r>
            <a:r>
              <a:rPr lang="sr-Cyrl-RS" sz="2000" b="1" dirty="0" smtClean="0"/>
              <a:t>Постави ову датотеку</a:t>
            </a:r>
            <a:endParaRPr lang="sr-Latn-RS" sz="20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83142" y="343010"/>
            <a:ext cx="6357554" cy="4784691"/>
            <a:chOff x="6194023" y="244434"/>
            <a:chExt cx="5988817" cy="432079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6" name="Группа 43"/>
            <p:cNvGrpSpPr/>
            <p:nvPr/>
          </p:nvGrpSpPr>
          <p:grpSpPr>
            <a:xfrm>
              <a:off x="6194023" y="244434"/>
              <a:ext cx="5988817" cy="4320792"/>
              <a:chOff x="3624263" y="995362"/>
              <a:chExt cx="11039475" cy="9293227"/>
            </a:xfrm>
          </p:grpSpPr>
          <p:grpSp>
            <p:nvGrpSpPr>
              <p:cNvPr id="28" name="Группа 35"/>
              <p:cNvGrpSpPr/>
              <p:nvPr/>
            </p:nvGrpSpPr>
            <p:grpSpPr>
              <a:xfrm>
                <a:off x="7842252" y="8548687"/>
                <a:ext cx="2594940" cy="1739902"/>
                <a:chOff x="7567613" y="8532813"/>
                <a:chExt cx="3151187" cy="1755776"/>
              </a:xfrm>
            </p:grpSpPr>
            <p:sp>
              <p:nvSpPr>
                <p:cNvPr id="32" name="Freeform 6"/>
                <p:cNvSpPr>
                  <a:spLocks/>
                </p:cNvSpPr>
                <p:nvPr/>
              </p:nvSpPr>
              <p:spPr bwMode="auto">
                <a:xfrm>
                  <a:off x="7567613" y="8532813"/>
                  <a:ext cx="3151187" cy="1616075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3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4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5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6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29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30" name="Freeform 15"/>
              <p:cNvSpPr>
                <a:spLocks/>
              </p:cNvSpPr>
              <p:nvPr/>
            </p:nvSpPr>
            <p:spPr bwMode="auto">
              <a:xfrm>
                <a:off x="3624263" y="7445375"/>
                <a:ext cx="11039475" cy="1120775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4611688" y="995362"/>
                <a:ext cx="10052050" cy="5397500"/>
              </a:xfrm>
              <a:custGeom>
                <a:avLst/>
                <a:gdLst>
                  <a:gd name="T0" fmla="*/ 6876 w 7013"/>
                  <a:gd name="T1" fmla="*/ 0 h 3766"/>
                  <a:gd name="T2" fmla="*/ 0 w 7013"/>
                  <a:gd name="T3" fmla="*/ 0 h 3766"/>
                  <a:gd name="T4" fmla="*/ 7013 w 7013"/>
                  <a:gd name="T5" fmla="*/ 3766 h 3766"/>
                  <a:gd name="T6" fmla="*/ 7013 w 7013"/>
                  <a:gd name="T7" fmla="*/ 137 h 3766"/>
                  <a:gd name="T8" fmla="*/ 6876 w 7013"/>
                  <a:gd name="T9" fmla="*/ 0 h 3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3" h="3766">
                    <a:moveTo>
                      <a:pt x="68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013" y="3766"/>
                      <a:pt x="7013" y="3766"/>
                      <a:pt x="7013" y="3766"/>
                    </a:cubicBezTo>
                    <a:cubicBezTo>
                      <a:pt x="7013" y="137"/>
                      <a:pt x="7013" y="137"/>
                      <a:pt x="7013" y="137"/>
                    </a:cubicBezTo>
                    <a:cubicBezTo>
                      <a:pt x="7013" y="61"/>
                      <a:pt x="6952" y="0"/>
                      <a:pt x="6876" y="0"/>
                    </a:cubicBezTo>
                  </a:path>
                </a:pathLst>
              </a:custGeom>
              <a:gradFill>
                <a:gsLst>
                  <a:gs pos="10000">
                    <a:schemeClr val="bg1">
                      <a:alpha val="30000"/>
                    </a:schemeClr>
                  </a:gs>
                  <a:gs pos="90000">
                    <a:schemeClr val="tx1">
                      <a:alpha val="30000"/>
                    </a:schemeClr>
                  </a:gs>
                </a:gsLst>
                <a:lin ang="6300000" scaled="0"/>
              </a:gradFill>
              <a:ln>
                <a:noFill/>
              </a:ln>
              <a:effectLst/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326" y="446458"/>
              <a:ext cx="5538212" cy="2803618"/>
            </a:xfrm>
            <a:prstGeom prst="rect">
              <a:avLst/>
            </a:prstGeom>
          </p:spPr>
        </p:pic>
      </p:grpSp>
      <p:grpSp>
        <p:nvGrpSpPr>
          <p:cNvPr id="38" name="Группа 43"/>
          <p:cNvGrpSpPr/>
          <p:nvPr/>
        </p:nvGrpSpPr>
        <p:grpSpPr>
          <a:xfrm>
            <a:off x="6521306" y="2611426"/>
            <a:ext cx="5573457" cy="4246574"/>
            <a:chOff x="3624263" y="995362"/>
            <a:chExt cx="11039475" cy="929322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40" name="Группа 35"/>
            <p:cNvGrpSpPr/>
            <p:nvPr/>
          </p:nvGrpSpPr>
          <p:grpSpPr>
            <a:xfrm>
              <a:off x="7842252" y="8548687"/>
              <a:ext cx="2594940" cy="1739902"/>
              <a:chOff x="7567613" y="8532813"/>
              <a:chExt cx="3151187" cy="1755776"/>
            </a:xfrm>
          </p:grpSpPr>
          <p:sp>
            <p:nvSpPr>
              <p:cNvPr id="44" name="Freeform 6"/>
              <p:cNvSpPr>
                <a:spLocks/>
              </p:cNvSpPr>
              <p:nvPr/>
            </p:nvSpPr>
            <p:spPr bwMode="auto">
              <a:xfrm>
                <a:off x="7567613" y="8532813"/>
                <a:ext cx="3151187" cy="1616075"/>
              </a:xfrm>
              <a:custGeom>
                <a:avLst/>
                <a:gdLst>
                  <a:gd name="T0" fmla="*/ 0 w 1985"/>
                  <a:gd name="T1" fmla="*/ 0 h 1018"/>
                  <a:gd name="T2" fmla="*/ 0 w 1985"/>
                  <a:gd name="T3" fmla="*/ 667 h 1018"/>
                  <a:gd name="T4" fmla="*/ 0 w 1985"/>
                  <a:gd name="T5" fmla="*/ 710 h 1018"/>
                  <a:gd name="T6" fmla="*/ 0 w 1985"/>
                  <a:gd name="T7" fmla="*/ 966 h 1018"/>
                  <a:gd name="T8" fmla="*/ 0 w 1985"/>
                  <a:gd name="T9" fmla="*/ 967 h 1018"/>
                  <a:gd name="T10" fmla="*/ 0 w 1985"/>
                  <a:gd name="T11" fmla="*/ 1018 h 1018"/>
                  <a:gd name="T12" fmla="*/ 1985 w 1985"/>
                  <a:gd name="T13" fmla="*/ 1018 h 1018"/>
                  <a:gd name="T14" fmla="*/ 1985 w 1985"/>
                  <a:gd name="T15" fmla="*/ 967 h 1018"/>
                  <a:gd name="T16" fmla="*/ 1985 w 1985"/>
                  <a:gd name="T17" fmla="*/ 966 h 1018"/>
                  <a:gd name="T18" fmla="*/ 1985 w 1985"/>
                  <a:gd name="T19" fmla="*/ 710 h 1018"/>
                  <a:gd name="T20" fmla="*/ 1985 w 1985"/>
                  <a:gd name="T21" fmla="*/ 667 h 1018"/>
                  <a:gd name="T22" fmla="*/ 1985 w 1985"/>
                  <a:gd name="T23" fmla="*/ 0 h 1018"/>
                  <a:gd name="T24" fmla="*/ 0 w 1985"/>
                  <a:gd name="T25" fmla="*/ 0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85" h="1018">
                    <a:moveTo>
                      <a:pt x="0" y="0"/>
                    </a:moveTo>
                    <a:lnTo>
                      <a:pt x="0" y="667"/>
                    </a:lnTo>
                    <a:lnTo>
                      <a:pt x="0" y="710"/>
                    </a:lnTo>
                    <a:lnTo>
                      <a:pt x="0" y="966"/>
                    </a:lnTo>
                    <a:lnTo>
                      <a:pt x="0" y="967"/>
                    </a:lnTo>
                    <a:lnTo>
                      <a:pt x="0" y="1018"/>
                    </a:lnTo>
                    <a:lnTo>
                      <a:pt x="1985" y="1018"/>
                    </a:lnTo>
                    <a:lnTo>
                      <a:pt x="1985" y="967"/>
                    </a:lnTo>
                    <a:lnTo>
                      <a:pt x="1985" y="966"/>
                    </a:lnTo>
                    <a:lnTo>
                      <a:pt x="1985" y="710"/>
                    </a:lnTo>
                    <a:lnTo>
                      <a:pt x="1985" y="667"/>
                    </a:lnTo>
                    <a:lnTo>
                      <a:pt x="1985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C4C4D"/>
                  </a:gs>
                  <a:gs pos="65000">
                    <a:srgbClr val="747475"/>
                  </a:gs>
                  <a:gs pos="90000">
                    <a:srgbClr val="747475"/>
                  </a:gs>
                  <a:gs pos="95000">
                    <a:srgbClr val="929394"/>
                  </a:gs>
                  <a:gs pos="100000">
                    <a:srgbClr val="0F0F0F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45" name="Rectangle 7"/>
              <p:cNvSpPr>
                <a:spLocks noChangeArrowheads="1"/>
              </p:cNvSpPr>
              <p:nvPr/>
            </p:nvSpPr>
            <p:spPr bwMode="auto">
              <a:xfrm>
                <a:off x="7567613" y="10148888"/>
                <a:ext cx="1576388" cy="103188"/>
              </a:xfrm>
              <a:prstGeom prst="rect">
                <a:avLst/>
              </a:prstGeom>
              <a:gradFill>
                <a:gsLst>
                  <a:gs pos="0">
                    <a:srgbClr val="7F7F80"/>
                  </a:gs>
                  <a:gs pos="65000">
                    <a:srgbClr val="808081"/>
                  </a:gs>
                  <a:gs pos="89000">
                    <a:srgbClr val="8F9091"/>
                  </a:gs>
                  <a:gs pos="92000">
                    <a:srgbClr val="686869"/>
                  </a:gs>
                  <a:gs pos="100000">
                    <a:srgbClr val="909091"/>
                  </a:gs>
                  <a:gs pos="96689">
                    <a:srgbClr val="575758"/>
                  </a:gs>
                  <a:gs pos="95000">
                    <a:srgbClr val="3D3D3E"/>
                  </a:gs>
                </a:gsLst>
                <a:lin ang="10800000" scaled="0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46" name="Rectangle 8"/>
              <p:cNvSpPr>
                <a:spLocks noChangeArrowheads="1"/>
              </p:cNvSpPr>
              <p:nvPr/>
            </p:nvSpPr>
            <p:spPr bwMode="auto">
              <a:xfrm>
                <a:off x="9144000" y="10148888"/>
                <a:ext cx="1574800" cy="103188"/>
              </a:xfrm>
              <a:prstGeom prst="rect">
                <a:avLst/>
              </a:prstGeom>
              <a:gradFill>
                <a:gsLst>
                  <a:gs pos="0">
                    <a:srgbClr val="7F7F80"/>
                  </a:gs>
                  <a:gs pos="65000">
                    <a:srgbClr val="808081"/>
                  </a:gs>
                  <a:gs pos="89000">
                    <a:srgbClr val="8F9091"/>
                  </a:gs>
                  <a:gs pos="92000">
                    <a:srgbClr val="686869"/>
                  </a:gs>
                  <a:gs pos="100000">
                    <a:srgbClr val="909091"/>
                  </a:gs>
                  <a:gs pos="96689">
                    <a:srgbClr val="575758"/>
                  </a:gs>
                  <a:gs pos="95000">
                    <a:srgbClr val="3D3D3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7624763" y="10252076"/>
                <a:ext cx="398463" cy="36513"/>
              </a:xfrm>
              <a:custGeom>
                <a:avLst/>
                <a:gdLst>
                  <a:gd name="T0" fmla="*/ 255 w 279"/>
                  <a:gd name="T1" fmla="*/ 25 h 25"/>
                  <a:gd name="T2" fmla="*/ 23 w 279"/>
                  <a:gd name="T3" fmla="*/ 25 h 25"/>
                  <a:gd name="T4" fmla="*/ 0 w 279"/>
                  <a:gd name="T5" fmla="*/ 1 h 25"/>
                  <a:gd name="T6" fmla="*/ 0 w 279"/>
                  <a:gd name="T7" fmla="*/ 0 h 25"/>
                  <a:gd name="T8" fmla="*/ 279 w 279"/>
                  <a:gd name="T9" fmla="*/ 0 h 25"/>
                  <a:gd name="T10" fmla="*/ 279 w 279"/>
                  <a:gd name="T11" fmla="*/ 1 h 25"/>
                  <a:gd name="T12" fmla="*/ 255 w 279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" h="25">
                    <a:moveTo>
                      <a:pt x="255" y="25"/>
                    </a:moveTo>
                    <a:cubicBezTo>
                      <a:pt x="23" y="25"/>
                      <a:pt x="23" y="25"/>
                      <a:pt x="23" y="25"/>
                    </a:cubicBezTo>
                    <a:cubicBezTo>
                      <a:pt x="10" y="25"/>
                      <a:pt x="0" y="14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1"/>
                      <a:pt x="279" y="1"/>
                      <a:pt x="279" y="1"/>
                    </a:cubicBezTo>
                    <a:cubicBezTo>
                      <a:pt x="279" y="14"/>
                      <a:pt x="268" y="25"/>
                      <a:pt x="255" y="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75758"/>
                  </a:gs>
                  <a:gs pos="100000">
                    <a:srgbClr val="90909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10263188" y="10252076"/>
                <a:ext cx="398463" cy="36513"/>
              </a:xfrm>
              <a:custGeom>
                <a:avLst/>
                <a:gdLst>
                  <a:gd name="T0" fmla="*/ 255 w 279"/>
                  <a:gd name="T1" fmla="*/ 25 h 25"/>
                  <a:gd name="T2" fmla="*/ 23 w 279"/>
                  <a:gd name="T3" fmla="*/ 25 h 25"/>
                  <a:gd name="T4" fmla="*/ 0 w 279"/>
                  <a:gd name="T5" fmla="*/ 1 h 25"/>
                  <a:gd name="T6" fmla="*/ 0 w 279"/>
                  <a:gd name="T7" fmla="*/ 0 h 25"/>
                  <a:gd name="T8" fmla="*/ 279 w 279"/>
                  <a:gd name="T9" fmla="*/ 0 h 25"/>
                  <a:gd name="T10" fmla="*/ 279 w 279"/>
                  <a:gd name="T11" fmla="*/ 1 h 25"/>
                  <a:gd name="T12" fmla="*/ 255 w 279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" h="25">
                    <a:moveTo>
                      <a:pt x="255" y="25"/>
                    </a:moveTo>
                    <a:cubicBezTo>
                      <a:pt x="23" y="25"/>
                      <a:pt x="23" y="25"/>
                      <a:pt x="23" y="25"/>
                    </a:cubicBezTo>
                    <a:cubicBezTo>
                      <a:pt x="10" y="25"/>
                      <a:pt x="0" y="14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1"/>
                      <a:pt x="279" y="1"/>
                      <a:pt x="279" y="1"/>
                    </a:cubicBezTo>
                    <a:cubicBezTo>
                      <a:pt x="279" y="14"/>
                      <a:pt x="268" y="25"/>
                      <a:pt x="255" y="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75758"/>
                  </a:gs>
                  <a:gs pos="100000">
                    <a:srgbClr val="909091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24263" y="995362"/>
              <a:ext cx="11039475" cy="7043738"/>
            </a:xfrm>
            <a:custGeom>
              <a:avLst/>
              <a:gdLst>
                <a:gd name="T0" fmla="*/ 7701 w 7701"/>
                <a:gd name="T1" fmla="*/ 4499 h 4499"/>
                <a:gd name="T2" fmla="*/ 0 w 7701"/>
                <a:gd name="T3" fmla="*/ 4499 h 4499"/>
                <a:gd name="T4" fmla="*/ 0 w 7701"/>
                <a:gd name="T5" fmla="*/ 137 h 4499"/>
                <a:gd name="T6" fmla="*/ 138 w 7701"/>
                <a:gd name="T7" fmla="*/ 0 h 4499"/>
                <a:gd name="T8" fmla="*/ 7564 w 7701"/>
                <a:gd name="T9" fmla="*/ 0 h 4499"/>
                <a:gd name="T10" fmla="*/ 7701 w 7701"/>
                <a:gd name="T11" fmla="*/ 137 h 4499"/>
                <a:gd name="T12" fmla="*/ 7701 w 7701"/>
                <a:gd name="T13" fmla="*/ 4499 h 4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01" h="4499">
                  <a:moveTo>
                    <a:pt x="7701" y="4499"/>
                  </a:moveTo>
                  <a:cubicBezTo>
                    <a:pt x="0" y="4499"/>
                    <a:pt x="0" y="4499"/>
                    <a:pt x="0" y="449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61"/>
                    <a:pt x="62" y="0"/>
                    <a:pt x="138" y="0"/>
                  </a:cubicBezTo>
                  <a:cubicBezTo>
                    <a:pt x="7564" y="0"/>
                    <a:pt x="7564" y="0"/>
                    <a:pt x="7564" y="0"/>
                  </a:cubicBezTo>
                  <a:cubicBezTo>
                    <a:pt x="7640" y="0"/>
                    <a:pt x="7701" y="61"/>
                    <a:pt x="7701" y="137"/>
                  </a:cubicBezTo>
                  <a:cubicBezTo>
                    <a:pt x="7701" y="4499"/>
                    <a:pt x="7701" y="4499"/>
                    <a:pt x="7701" y="449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696" tIns="30347" rIns="60696" bIns="30347" numCol="1" anchor="t" anchorCtr="0" compatLnSpc="1">
              <a:prstTxWarp prst="textNoShape">
                <a:avLst/>
              </a:prstTxWarp>
            </a:bodyPr>
            <a:lstStyle/>
            <a:p>
              <a:endParaRPr lang="en-US" sz="587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3624263" y="7445375"/>
              <a:ext cx="11039475" cy="1120775"/>
            </a:xfrm>
            <a:custGeom>
              <a:avLst/>
              <a:gdLst>
                <a:gd name="T0" fmla="*/ 0 w 7701"/>
                <a:gd name="T1" fmla="*/ 0 h 782"/>
                <a:gd name="T2" fmla="*/ 0 w 7701"/>
                <a:gd name="T3" fmla="*/ 640 h 782"/>
                <a:gd name="T4" fmla="*/ 142 w 7701"/>
                <a:gd name="T5" fmla="*/ 782 h 782"/>
                <a:gd name="T6" fmla="*/ 7559 w 7701"/>
                <a:gd name="T7" fmla="*/ 782 h 782"/>
                <a:gd name="T8" fmla="*/ 7701 w 7701"/>
                <a:gd name="T9" fmla="*/ 640 h 782"/>
                <a:gd name="T10" fmla="*/ 7701 w 7701"/>
                <a:gd name="T11" fmla="*/ 0 h 782"/>
                <a:gd name="T12" fmla="*/ 0 w 7701"/>
                <a:gd name="T13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01" h="782">
                  <a:moveTo>
                    <a:pt x="0" y="0"/>
                  </a:moveTo>
                  <a:cubicBezTo>
                    <a:pt x="0" y="640"/>
                    <a:pt x="0" y="640"/>
                    <a:pt x="0" y="640"/>
                  </a:cubicBezTo>
                  <a:cubicBezTo>
                    <a:pt x="0" y="719"/>
                    <a:pt x="64" y="782"/>
                    <a:pt x="142" y="782"/>
                  </a:cubicBezTo>
                  <a:cubicBezTo>
                    <a:pt x="7559" y="782"/>
                    <a:pt x="7559" y="782"/>
                    <a:pt x="7559" y="782"/>
                  </a:cubicBezTo>
                  <a:cubicBezTo>
                    <a:pt x="7638" y="782"/>
                    <a:pt x="7701" y="719"/>
                    <a:pt x="7701" y="640"/>
                  </a:cubicBezTo>
                  <a:cubicBezTo>
                    <a:pt x="7701" y="0"/>
                    <a:pt x="7701" y="0"/>
                    <a:pt x="770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696" tIns="30347" rIns="60696" bIns="30347" numCol="1" anchor="t" anchorCtr="0" compatLnSpc="1">
              <a:prstTxWarp prst="textNoShape">
                <a:avLst/>
              </a:prstTxWarp>
            </a:bodyPr>
            <a:lstStyle/>
            <a:p>
              <a:endParaRPr lang="en-US" sz="587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4611688" y="995362"/>
              <a:ext cx="10052050" cy="5397500"/>
            </a:xfrm>
            <a:custGeom>
              <a:avLst/>
              <a:gdLst>
                <a:gd name="T0" fmla="*/ 6876 w 7013"/>
                <a:gd name="T1" fmla="*/ 0 h 3766"/>
                <a:gd name="T2" fmla="*/ 0 w 7013"/>
                <a:gd name="T3" fmla="*/ 0 h 3766"/>
                <a:gd name="T4" fmla="*/ 7013 w 7013"/>
                <a:gd name="T5" fmla="*/ 3766 h 3766"/>
                <a:gd name="T6" fmla="*/ 7013 w 7013"/>
                <a:gd name="T7" fmla="*/ 137 h 3766"/>
                <a:gd name="T8" fmla="*/ 6876 w 7013"/>
                <a:gd name="T9" fmla="*/ 0 h 3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13" h="3766">
                  <a:moveTo>
                    <a:pt x="687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13" y="3766"/>
                    <a:pt x="7013" y="3766"/>
                    <a:pt x="7013" y="3766"/>
                  </a:cubicBezTo>
                  <a:cubicBezTo>
                    <a:pt x="7013" y="137"/>
                    <a:pt x="7013" y="137"/>
                    <a:pt x="7013" y="137"/>
                  </a:cubicBezTo>
                  <a:cubicBezTo>
                    <a:pt x="7013" y="61"/>
                    <a:pt x="6952" y="0"/>
                    <a:pt x="6876" y="0"/>
                  </a:cubicBezTo>
                </a:path>
              </a:pathLst>
            </a:custGeom>
            <a:gradFill>
              <a:gsLst>
                <a:gs pos="10000">
                  <a:schemeClr val="bg1">
                    <a:alpha val="30000"/>
                  </a:schemeClr>
                </a:gs>
                <a:gs pos="90000">
                  <a:schemeClr val="tx1">
                    <a:alpha val="30000"/>
                  </a:schemeClr>
                </a:gs>
              </a:gsLst>
              <a:lin ang="6300000" scaled="0"/>
            </a:gradFill>
            <a:ln>
              <a:noFill/>
            </a:ln>
            <a:effectLst/>
          </p:spPr>
          <p:txBody>
            <a:bodyPr vert="horz" wrap="square" lIns="60696" tIns="30347" rIns="60696" bIns="30347" numCol="1" anchor="t" anchorCtr="0" compatLnSpc="1">
              <a:prstTxWarp prst="textNoShape">
                <a:avLst/>
              </a:prstTxWarp>
            </a:bodyPr>
            <a:lstStyle/>
            <a:p>
              <a:endParaRPr lang="en-US" sz="587"/>
            </a:p>
          </p:txBody>
        </p:sp>
      </p:grpSp>
      <p:cxnSp>
        <p:nvCxnSpPr>
          <p:cNvPr id="23" name="Elbow Connector 22"/>
          <p:cNvCxnSpPr/>
          <p:nvPr/>
        </p:nvCxnSpPr>
        <p:spPr>
          <a:xfrm rot="16200000" flipH="1">
            <a:off x="2643621" y="2419868"/>
            <a:ext cx="3411185" cy="2430015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81" y="2801509"/>
            <a:ext cx="5215209" cy="2740739"/>
          </a:xfrm>
          <a:prstGeom prst="rect">
            <a:avLst/>
          </a:prstGeom>
        </p:spPr>
      </p:pic>
      <p:cxnSp>
        <p:nvCxnSpPr>
          <p:cNvPr id="51" name="Straight Arrow Connector 50"/>
          <p:cNvCxnSpPr/>
          <p:nvPr/>
        </p:nvCxnSpPr>
        <p:spPr>
          <a:xfrm>
            <a:off x="8757416" y="1919298"/>
            <a:ext cx="1" cy="14569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909553" y="926079"/>
            <a:ext cx="4792642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Из фолдера </a:t>
            </a:r>
            <a:r>
              <a:rPr lang="sr-Latn-RS" sz="2000" b="1" i="1" dirty="0"/>
              <a:t>New folder </a:t>
            </a:r>
            <a:r>
              <a:rPr lang="sr-Cyrl-RS" sz="2000" dirty="0"/>
              <a:t>два пута кликните на документ у којем сте израдили Ваш задатак како бисте га прикачили на платформу</a:t>
            </a:r>
            <a:endParaRPr lang="sr-Latn-RS" sz="2000" dirty="0"/>
          </a:p>
        </p:txBody>
      </p:sp>
      <p:sp>
        <p:nvSpPr>
          <p:cNvPr id="57" name="Oval 56"/>
          <p:cNvSpPr/>
          <p:nvPr/>
        </p:nvSpPr>
        <p:spPr>
          <a:xfrm>
            <a:off x="16939" y="174076"/>
            <a:ext cx="395680" cy="3926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ysClr val="windowText" lastClr="000000"/>
                </a:solidFill>
              </a:rPr>
              <a:t>1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6732281" y="634714"/>
            <a:ext cx="395680" cy="3926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ysClr val="windowText" lastClr="000000"/>
                </a:solidFill>
              </a:rPr>
              <a:t>2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37" name="Freeform 4"/>
          <p:cNvSpPr/>
          <p:nvPr/>
        </p:nvSpPr>
        <p:spPr>
          <a:xfrm rot="7019629" flipV="1">
            <a:off x="8561285" y="3492385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4"/>
          <p:cNvSpPr/>
          <p:nvPr/>
        </p:nvSpPr>
        <p:spPr>
          <a:xfrm rot="7019629" flipV="1">
            <a:off x="2779025" y="1918265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4"/>
          <p:cNvSpPr/>
          <p:nvPr/>
        </p:nvSpPr>
        <p:spPr>
          <a:xfrm rot="7019629" flipV="1">
            <a:off x="3847953" y="2967091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01383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90844" y="134552"/>
            <a:ext cx="5513104" cy="4148557"/>
            <a:chOff x="122898" y="343010"/>
            <a:chExt cx="6605893" cy="519308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" name="Группа 43"/>
            <p:cNvGrpSpPr/>
            <p:nvPr/>
          </p:nvGrpSpPr>
          <p:grpSpPr>
            <a:xfrm>
              <a:off x="122898" y="343010"/>
              <a:ext cx="6605893" cy="5193086"/>
              <a:chOff x="3624263" y="995362"/>
              <a:chExt cx="11039475" cy="9293227"/>
            </a:xfrm>
          </p:grpSpPr>
          <p:grpSp>
            <p:nvGrpSpPr>
              <p:cNvPr id="8" name="Группа 35"/>
              <p:cNvGrpSpPr/>
              <p:nvPr/>
            </p:nvGrpSpPr>
            <p:grpSpPr>
              <a:xfrm>
                <a:off x="7842252" y="8548687"/>
                <a:ext cx="2594940" cy="1739902"/>
                <a:chOff x="7567613" y="8532813"/>
                <a:chExt cx="3151187" cy="1755776"/>
              </a:xfrm>
            </p:grpSpPr>
            <p:sp>
              <p:nvSpPr>
                <p:cNvPr id="12" name="Freeform 6"/>
                <p:cNvSpPr>
                  <a:spLocks/>
                </p:cNvSpPr>
                <p:nvPr/>
              </p:nvSpPr>
              <p:spPr bwMode="auto">
                <a:xfrm>
                  <a:off x="7567613" y="8532813"/>
                  <a:ext cx="3151187" cy="1616075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3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4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5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6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9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0" name="Freeform 15"/>
              <p:cNvSpPr>
                <a:spLocks/>
              </p:cNvSpPr>
              <p:nvPr/>
            </p:nvSpPr>
            <p:spPr bwMode="auto">
              <a:xfrm>
                <a:off x="3624263" y="7445375"/>
                <a:ext cx="11039475" cy="1120775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1" name="Freeform 17"/>
              <p:cNvSpPr>
                <a:spLocks/>
              </p:cNvSpPr>
              <p:nvPr/>
            </p:nvSpPr>
            <p:spPr bwMode="auto">
              <a:xfrm>
                <a:off x="4611688" y="995362"/>
                <a:ext cx="10052050" cy="5397500"/>
              </a:xfrm>
              <a:custGeom>
                <a:avLst/>
                <a:gdLst>
                  <a:gd name="T0" fmla="*/ 6876 w 7013"/>
                  <a:gd name="T1" fmla="*/ 0 h 3766"/>
                  <a:gd name="T2" fmla="*/ 0 w 7013"/>
                  <a:gd name="T3" fmla="*/ 0 h 3766"/>
                  <a:gd name="T4" fmla="*/ 7013 w 7013"/>
                  <a:gd name="T5" fmla="*/ 3766 h 3766"/>
                  <a:gd name="T6" fmla="*/ 7013 w 7013"/>
                  <a:gd name="T7" fmla="*/ 137 h 3766"/>
                  <a:gd name="T8" fmla="*/ 6876 w 7013"/>
                  <a:gd name="T9" fmla="*/ 0 h 3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3" h="3766">
                    <a:moveTo>
                      <a:pt x="68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013" y="3766"/>
                      <a:pt x="7013" y="3766"/>
                      <a:pt x="7013" y="3766"/>
                    </a:cubicBezTo>
                    <a:cubicBezTo>
                      <a:pt x="7013" y="137"/>
                      <a:pt x="7013" y="137"/>
                      <a:pt x="7013" y="137"/>
                    </a:cubicBezTo>
                    <a:cubicBezTo>
                      <a:pt x="7013" y="61"/>
                      <a:pt x="6952" y="0"/>
                      <a:pt x="6876" y="0"/>
                    </a:cubicBezTo>
                  </a:path>
                </a:pathLst>
              </a:custGeom>
              <a:gradFill>
                <a:gsLst>
                  <a:gs pos="10000">
                    <a:schemeClr val="bg1">
                      <a:alpha val="30000"/>
                    </a:schemeClr>
                  </a:gs>
                  <a:gs pos="90000">
                    <a:schemeClr val="tx1">
                      <a:alpha val="30000"/>
                    </a:schemeClr>
                  </a:gs>
                </a:gsLst>
                <a:lin ang="6300000" scaled="0"/>
              </a:gradFill>
              <a:ln>
                <a:noFill/>
              </a:ln>
              <a:effectLst/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08" y="552658"/>
              <a:ext cx="6188801" cy="3394641"/>
            </a:xfrm>
            <a:prstGeom prst="rect">
              <a:avLst/>
            </a:prstGeom>
          </p:spPr>
        </p:pic>
      </p:grpSp>
      <p:cxnSp>
        <p:nvCxnSpPr>
          <p:cNvPr id="18" name="Straight Arrow Connector 17"/>
          <p:cNvCxnSpPr/>
          <p:nvPr/>
        </p:nvCxnSpPr>
        <p:spPr>
          <a:xfrm flipH="1">
            <a:off x="846731" y="1259476"/>
            <a:ext cx="6380920" cy="44726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668942" y="47522"/>
            <a:ext cx="4706693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Уколико сте на адекватан начин прикачили Ваш документ на платформу потребно је да се Ваш документ прикаже у додатим датотекама као што је приказано на слици</a:t>
            </a:r>
            <a:endParaRPr lang="sr-Latn-RS" sz="20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296142" y="2065572"/>
            <a:ext cx="1525637" cy="7660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707853" y="2055166"/>
            <a:ext cx="4418107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Након што сте приложили Ваш документ потребно је кликнути на поље </a:t>
            </a:r>
            <a:r>
              <a:rPr lang="sr-Cyrl-RS" sz="2000" b="1" dirty="0"/>
              <a:t>Заврши покушај</a:t>
            </a:r>
            <a:r>
              <a:rPr lang="sr-Cyrl-RS" sz="2000" dirty="0"/>
              <a:t> у доњем десном углу</a:t>
            </a:r>
            <a:endParaRPr lang="sr-Latn-RS" sz="2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6821779" y="3863857"/>
            <a:ext cx="3846231" cy="1790684"/>
            <a:chOff x="7758865" y="2665193"/>
            <a:chExt cx="3846231" cy="179068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5" name="Line Callout 2 (Accent Bar) 34"/>
            <p:cNvSpPr/>
            <p:nvPr/>
          </p:nvSpPr>
          <p:spPr>
            <a:xfrm>
              <a:off x="7758865" y="2665194"/>
              <a:ext cx="3696143" cy="1790683"/>
            </a:xfrm>
            <a:prstGeom prst="accentCallout2">
              <a:avLst>
                <a:gd name="adj1" fmla="val 58914"/>
                <a:gd name="adj2" fmla="val -301"/>
                <a:gd name="adj3" fmla="val 47329"/>
                <a:gd name="adj4" fmla="val -13414"/>
                <a:gd name="adj5" fmla="val 134164"/>
                <a:gd name="adj6" fmla="val -844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8865" y="2665193"/>
              <a:ext cx="3846231" cy="1790684"/>
            </a:xfrm>
            <a:prstGeom prst="rect">
              <a:avLst/>
            </a:prstGeom>
          </p:spPr>
        </p:pic>
      </p:grpSp>
      <p:sp>
        <p:nvSpPr>
          <p:cNvPr id="37" name="Rectangle 36"/>
          <p:cNvSpPr/>
          <p:nvPr/>
        </p:nvSpPr>
        <p:spPr>
          <a:xfrm>
            <a:off x="175099" y="4700215"/>
            <a:ext cx="4919032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/>
              <a:t>Након клика на Заврши покушај, на дну странице понуђено је да кликом на </a:t>
            </a:r>
            <a:r>
              <a:rPr lang="ru-RU" b="1" dirty="0"/>
              <a:t>Повратак на покушај </a:t>
            </a:r>
            <a:r>
              <a:rPr lang="ru-RU" dirty="0"/>
              <a:t>можете да се вратите и измените свој одговор (након чега је поново потребно да кликнете на </a:t>
            </a:r>
            <a:r>
              <a:rPr lang="ru-RU" b="1" dirty="0"/>
              <a:t>Заврши покушај) </a:t>
            </a:r>
            <a:r>
              <a:rPr lang="ru-RU" dirty="0"/>
              <a:t>или уколико желите да завршите са тестом кликните на </a:t>
            </a:r>
            <a:r>
              <a:rPr lang="ru-RU" b="1" dirty="0"/>
              <a:t>Предај све одговоре и заврши тест </a:t>
            </a:r>
          </a:p>
        </p:txBody>
      </p:sp>
      <p:sp>
        <p:nvSpPr>
          <p:cNvPr id="24" name="Freeform 4"/>
          <p:cNvSpPr/>
          <p:nvPr/>
        </p:nvSpPr>
        <p:spPr>
          <a:xfrm rot="7019629" flipV="1">
            <a:off x="4873832" y="2883363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4"/>
          <p:cNvSpPr/>
          <p:nvPr/>
        </p:nvSpPr>
        <p:spPr>
          <a:xfrm>
            <a:off x="369908" y="2094277"/>
            <a:ext cx="54864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0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5167" y="154339"/>
            <a:ext cx="4847048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sr-Cyrl-RS" sz="2400" b="1" kern="100" dirty="0">
                <a:ea typeface="Aptos"/>
                <a:cs typeface="Times New Roman" panose="02020603050405020304" pitchFamily="18" charset="0"/>
              </a:rPr>
              <a:t>Дигитална компетенција (</a:t>
            </a:r>
            <a:r>
              <a:rPr lang="sr-Latn-RS" sz="2400" b="1" kern="100" dirty="0">
                <a:ea typeface="Aptos"/>
                <a:cs typeface="Times New Roman" panose="02020603050405020304" pitchFamily="18" charset="0"/>
              </a:rPr>
              <a:t>Excel)</a:t>
            </a:r>
            <a:endParaRPr lang="en-GB" sz="2400" kern="100" dirty="0">
              <a:effectLst/>
              <a:ea typeface="Aptos"/>
              <a:cs typeface="Times New Roman" panose="02020603050405020304" pitchFamily="18" charset="0"/>
            </a:endParaRPr>
          </a:p>
        </p:txBody>
      </p:sp>
      <p:grpSp>
        <p:nvGrpSpPr>
          <p:cNvPr id="6" name="Группа 43"/>
          <p:cNvGrpSpPr/>
          <p:nvPr/>
        </p:nvGrpSpPr>
        <p:grpSpPr>
          <a:xfrm>
            <a:off x="122898" y="979114"/>
            <a:ext cx="6605893" cy="5193086"/>
            <a:chOff x="3624263" y="995362"/>
            <a:chExt cx="11039475" cy="929322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0" name="Группа 35"/>
            <p:cNvGrpSpPr/>
            <p:nvPr/>
          </p:nvGrpSpPr>
          <p:grpSpPr>
            <a:xfrm>
              <a:off x="7842252" y="8548687"/>
              <a:ext cx="2594940" cy="1739902"/>
              <a:chOff x="7567613" y="8532813"/>
              <a:chExt cx="3151187" cy="1755776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7567613" y="8532813"/>
                <a:ext cx="3151187" cy="1616075"/>
              </a:xfrm>
              <a:custGeom>
                <a:avLst/>
                <a:gdLst>
                  <a:gd name="T0" fmla="*/ 0 w 1985"/>
                  <a:gd name="T1" fmla="*/ 0 h 1018"/>
                  <a:gd name="T2" fmla="*/ 0 w 1985"/>
                  <a:gd name="T3" fmla="*/ 667 h 1018"/>
                  <a:gd name="T4" fmla="*/ 0 w 1985"/>
                  <a:gd name="T5" fmla="*/ 710 h 1018"/>
                  <a:gd name="T6" fmla="*/ 0 w 1985"/>
                  <a:gd name="T7" fmla="*/ 966 h 1018"/>
                  <a:gd name="T8" fmla="*/ 0 w 1985"/>
                  <a:gd name="T9" fmla="*/ 967 h 1018"/>
                  <a:gd name="T10" fmla="*/ 0 w 1985"/>
                  <a:gd name="T11" fmla="*/ 1018 h 1018"/>
                  <a:gd name="T12" fmla="*/ 1985 w 1985"/>
                  <a:gd name="T13" fmla="*/ 1018 h 1018"/>
                  <a:gd name="T14" fmla="*/ 1985 w 1985"/>
                  <a:gd name="T15" fmla="*/ 967 h 1018"/>
                  <a:gd name="T16" fmla="*/ 1985 w 1985"/>
                  <a:gd name="T17" fmla="*/ 966 h 1018"/>
                  <a:gd name="T18" fmla="*/ 1985 w 1985"/>
                  <a:gd name="T19" fmla="*/ 710 h 1018"/>
                  <a:gd name="T20" fmla="*/ 1985 w 1985"/>
                  <a:gd name="T21" fmla="*/ 667 h 1018"/>
                  <a:gd name="T22" fmla="*/ 1985 w 1985"/>
                  <a:gd name="T23" fmla="*/ 0 h 1018"/>
                  <a:gd name="T24" fmla="*/ 0 w 1985"/>
                  <a:gd name="T25" fmla="*/ 0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85" h="1018">
                    <a:moveTo>
                      <a:pt x="0" y="0"/>
                    </a:moveTo>
                    <a:lnTo>
                      <a:pt x="0" y="667"/>
                    </a:lnTo>
                    <a:lnTo>
                      <a:pt x="0" y="710"/>
                    </a:lnTo>
                    <a:lnTo>
                      <a:pt x="0" y="966"/>
                    </a:lnTo>
                    <a:lnTo>
                      <a:pt x="0" y="967"/>
                    </a:lnTo>
                    <a:lnTo>
                      <a:pt x="0" y="1018"/>
                    </a:lnTo>
                    <a:lnTo>
                      <a:pt x="1985" y="1018"/>
                    </a:lnTo>
                    <a:lnTo>
                      <a:pt x="1985" y="967"/>
                    </a:lnTo>
                    <a:lnTo>
                      <a:pt x="1985" y="966"/>
                    </a:lnTo>
                    <a:lnTo>
                      <a:pt x="1985" y="710"/>
                    </a:lnTo>
                    <a:lnTo>
                      <a:pt x="1985" y="667"/>
                    </a:lnTo>
                    <a:lnTo>
                      <a:pt x="1985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C4C4D"/>
                  </a:gs>
                  <a:gs pos="65000">
                    <a:srgbClr val="747475"/>
                  </a:gs>
                  <a:gs pos="90000">
                    <a:srgbClr val="747475"/>
                  </a:gs>
                  <a:gs pos="95000">
                    <a:srgbClr val="929394"/>
                  </a:gs>
                  <a:gs pos="100000">
                    <a:srgbClr val="0F0F0F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7567613" y="10148888"/>
                <a:ext cx="1576388" cy="103188"/>
              </a:xfrm>
              <a:prstGeom prst="rect">
                <a:avLst/>
              </a:prstGeom>
              <a:gradFill>
                <a:gsLst>
                  <a:gs pos="0">
                    <a:srgbClr val="7F7F80"/>
                  </a:gs>
                  <a:gs pos="65000">
                    <a:srgbClr val="808081"/>
                  </a:gs>
                  <a:gs pos="89000">
                    <a:srgbClr val="8F9091"/>
                  </a:gs>
                  <a:gs pos="92000">
                    <a:srgbClr val="686869"/>
                  </a:gs>
                  <a:gs pos="100000">
                    <a:srgbClr val="909091"/>
                  </a:gs>
                  <a:gs pos="96689">
                    <a:srgbClr val="575758"/>
                  </a:gs>
                  <a:gs pos="95000">
                    <a:srgbClr val="3D3D3E"/>
                  </a:gs>
                </a:gsLst>
                <a:lin ang="10800000" scaled="0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9144000" y="10148888"/>
                <a:ext cx="1574800" cy="103188"/>
              </a:xfrm>
              <a:prstGeom prst="rect">
                <a:avLst/>
              </a:prstGeom>
              <a:gradFill>
                <a:gsLst>
                  <a:gs pos="0">
                    <a:srgbClr val="7F7F80"/>
                  </a:gs>
                  <a:gs pos="65000">
                    <a:srgbClr val="808081"/>
                  </a:gs>
                  <a:gs pos="89000">
                    <a:srgbClr val="8F9091"/>
                  </a:gs>
                  <a:gs pos="92000">
                    <a:srgbClr val="686869"/>
                  </a:gs>
                  <a:gs pos="100000">
                    <a:srgbClr val="909091"/>
                  </a:gs>
                  <a:gs pos="96689">
                    <a:srgbClr val="575758"/>
                  </a:gs>
                  <a:gs pos="95000">
                    <a:srgbClr val="3D3D3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7624763" y="10252076"/>
                <a:ext cx="398463" cy="36513"/>
              </a:xfrm>
              <a:custGeom>
                <a:avLst/>
                <a:gdLst>
                  <a:gd name="T0" fmla="*/ 255 w 279"/>
                  <a:gd name="T1" fmla="*/ 25 h 25"/>
                  <a:gd name="T2" fmla="*/ 23 w 279"/>
                  <a:gd name="T3" fmla="*/ 25 h 25"/>
                  <a:gd name="T4" fmla="*/ 0 w 279"/>
                  <a:gd name="T5" fmla="*/ 1 h 25"/>
                  <a:gd name="T6" fmla="*/ 0 w 279"/>
                  <a:gd name="T7" fmla="*/ 0 h 25"/>
                  <a:gd name="T8" fmla="*/ 279 w 279"/>
                  <a:gd name="T9" fmla="*/ 0 h 25"/>
                  <a:gd name="T10" fmla="*/ 279 w 279"/>
                  <a:gd name="T11" fmla="*/ 1 h 25"/>
                  <a:gd name="T12" fmla="*/ 255 w 279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" h="25">
                    <a:moveTo>
                      <a:pt x="255" y="25"/>
                    </a:moveTo>
                    <a:cubicBezTo>
                      <a:pt x="23" y="25"/>
                      <a:pt x="23" y="25"/>
                      <a:pt x="23" y="25"/>
                    </a:cubicBezTo>
                    <a:cubicBezTo>
                      <a:pt x="10" y="25"/>
                      <a:pt x="0" y="14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1"/>
                      <a:pt x="279" y="1"/>
                      <a:pt x="279" y="1"/>
                    </a:cubicBezTo>
                    <a:cubicBezTo>
                      <a:pt x="279" y="14"/>
                      <a:pt x="268" y="25"/>
                      <a:pt x="255" y="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75758"/>
                  </a:gs>
                  <a:gs pos="100000">
                    <a:srgbClr val="90909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10263188" y="10252076"/>
                <a:ext cx="398463" cy="36513"/>
              </a:xfrm>
              <a:custGeom>
                <a:avLst/>
                <a:gdLst>
                  <a:gd name="T0" fmla="*/ 255 w 279"/>
                  <a:gd name="T1" fmla="*/ 25 h 25"/>
                  <a:gd name="T2" fmla="*/ 23 w 279"/>
                  <a:gd name="T3" fmla="*/ 25 h 25"/>
                  <a:gd name="T4" fmla="*/ 0 w 279"/>
                  <a:gd name="T5" fmla="*/ 1 h 25"/>
                  <a:gd name="T6" fmla="*/ 0 w 279"/>
                  <a:gd name="T7" fmla="*/ 0 h 25"/>
                  <a:gd name="T8" fmla="*/ 279 w 279"/>
                  <a:gd name="T9" fmla="*/ 0 h 25"/>
                  <a:gd name="T10" fmla="*/ 279 w 279"/>
                  <a:gd name="T11" fmla="*/ 1 h 25"/>
                  <a:gd name="T12" fmla="*/ 255 w 279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" h="25">
                    <a:moveTo>
                      <a:pt x="255" y="25"/>
                    </a:moveTo>
                    <a:cubicBezTo>
                      <a:pt x="23" y="25"/>
                      <a:pt x="23" y="25"/>
                      <a:pt x="23" y="25"/>
                    </a:cubicBezTo>
                    <a:cubicBezTo>
                      <a:pt x="10" y="25"/>
                      <a:pt x="0" y="14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1"/>
                      <a:pt x="279" y="1"/>
                      <a:pt x="279" y="1"/>
                    </a:cubicBezTo>
                    <a:cubicBezTo>
                      <a:pt x="279" y="14"/>
                      <a:pt x="268" y="25"/>
                      <a:pt x="255" y="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75758"/>
                  </a:gs>
                  <a:gs pos="100000">
                    <a:srgbClr val="909091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3624263" y="995362"/>
              <a:ext cx="11039475" cy="7043738"/>
            </a:xfrm>
            <a:custGeom>
              <a:avLst/>
              <a:gdLst>
                <a:gd name="T0" fmla="*/ 7701 w 7701"/>
                <a:gd name="T1" fmla="*/ 4499 h 4499"/>
                <a:gd name="T2" fmla="*/ 0 w 7701"/>
                <a:gd name="T3" fmla="*/ 4499 h 4499"/>
                <a:gd name="T4" fmla="*/ 0 w 7701"/>
                <a:gd name="T5" fmla="*/ 137 h 4499"/>
                <a:gd name="T6" fmla="*/ 138 w 7701"/>
                <a:gd name="T7" fmla="*/ 0 h 4499"/>
                <a:gd name="T8" fmla="*/ 7564 w 7701"/>
                <a:gd name="T9" fmla="*/ 0 h 4499"/>
                <a:gd name="T10" fmla="*/ 7701 w 7701"/>
                <a:gd name="T11" fmla="*/ 137 h 4499"/>
                <a:gd name="T12" fmla="*/ 7701 w 7701"/>
                <a:gd name="T13" fmla="*/ 4499 h 4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01" h="4499">
                  <a:moveTo>
                    <a:pt x="7701" y="4499"/>
                  </a:moveTo>
                  <a:cubicBezTo>
                    <a:pt x="0" y="4499"/>
                    <a:pt x="0" y="4499"/>
                    <a:pt x="0" y="449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61"/>
                    <a:pt x="62" y="0"/>
                    <a:pt x="138" y="0"/>
                  </a:cubicBezTo>
                  <a:cubicBezTo>
                    <a:pt x="7564" y="0"/>
                    <a:pt x="7564" y="0"/>
                    <a:pt x="7564" y="0"/>
                  </a:cubicBezTo>
                  <a:cubicBezTo>
                    <a:pt x="7640" y="0"/>
                    <a:pt x="7701" y="61"/>
                    <a:pt x="7701" y="137"/>
                  </a:cubicBezTo>
                  <a:cubicBezTo>
                    <a:pt x="7701" y="4499"/>
                    <a:pt x="7701" y="4499"/>
                    <a:pt x="7701" y="449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696" tIns="30347" rIns="60696" bIns="30347" numCol="1" anchor="t" anchorCtr="0" compatLnSpc="1">
              <a:prstTxWarp prst="textNoShape">
                <a:avLst/>
              </a:prstTxWarp>
            </a:bodyPr>
            <a:lstStyle/>
            <a:p>
              <a:endParaRPr lang="en-US" sz="587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3624263" y="7445375"/>
              <a:ext cx="11039475" cy="1120775"/>
            </a:xfrm>
            <a:custGeom>
              <a:avLst/>
              <a:gdLst>
                <a:gd name="T0" fmla="*/ 0 w 7701"/>
                <a:gd name="T1" fmla="*/ 0 h 782"/>
                <a:gd name="T2" fmla="*/ 0 w 7701"/>
                <a:gd name="T3" fmla="*/ 640 h 782"/>
                <a:gd name="T4" fmla="*/ 142 w 7701"/>
                <a:gd name="T5" fmla="*/ 782 h 782"/>
                <a:gd name="T6" fmla="*/ 7559 w 7701"/>
                <a:gd name="T7" fmla="*/ 782 h 782"/>
                <a:gd name="T8" fmla="*/ 7701 w 7701"/>
                <a:gd name="T9" fmla="*/ 640 h 782"/>
                <a:gd name="T10" fmla="*/ 7701 w 7701"/>
                <a:gd name="T11" fmla="*/ 0 h 782"/>
                <a:gd name="T12" fmla="*/ 0 w 7701"/>
                <a:gd name="T13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01" h="782">
                  <a:moveTo>
                    <a:pt x="0" y="0"/>
                  </a:moveTo>
                  <a:cubicBezTo>
                    <a:pt x="0" y="640"/>
                    <a:pt x="0" y="640"/>
                    <a:pt x="0" y="640"/>
                  </a:cubicBezTo>
                  <a:cubicBezTo>
                    <a:pt x="0" y="719"/>
                    <a:pt x="64" y="782"/>
                    <a:pt x="142" y="782"/>
                  </a:cubicBezTo>
                  <a:cubicBezTo>
                    <a:pt x="7559" y="782"/>
                    <a:pt x="7559" y="782"/>
                    <a:pt x="7559" y="782"/>
                  </a:cubicBezTo>
                  <a:cubicBezTo>
                    <a:pt x="7638" y="782"/>
                    <a:pt x="7701" y="719"/>
                    <a:pt x="7701" y="640"/>
                  </a:cubicBezTo>
                  <a:cubicBezTo>
                    <a:pt x="7701" y="0"/>
                    <a:pt x="7701" y="0"/>
                    <a:pt x="770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696" tIns="30347" rIns="60696" bIns="30347" numCol="1" anchor="t" anchorCtr="0" compatLnSpc="1">
              <a:prstTxWarp prst="textNoShape">
                <a:avLst/>
              </a:prstTxWarp>
            </a:bodyPr>
            <a:lstStyle/>
            <a:p>
              <a:endParaRPr lang="en-US" sz="587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4611688" y="995362"/>
              <a:ext cx="10052050" cy="5397500"/>
            </a:xfrm>
            <a:custGeom>
              <a:avLst/>
              <a:gdLst>
                <a:gd name="T0" fmla="*/ 6876 w 7013"/>
                <a:gd name="T1" fmla="*/ 0 h 3766"/>
                <a:gd name="T2" fmla="*/ 0 w 7013"/>
                <a:gd name="T3" fmla="*/ 0 h 3766"/>
                <a:gd name="T4" fmla="*/ 7013 w 7013"/>
                <a:gd name="T5" fmla="*/ 3766 h 3766"/>
                <a:gd name="T6" fmla="*/ 7013 w 7013"/>
                <a:gd name="T7" fmla="*/ 137 h 3766"/>
                <a:gd name="T8" fmla="*/ 6876 w 7013"/>
                <a:gd name="T9" fmla="*/ 0 h 3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13" h="3766">
                  <a:moveTo>
                    <a:pt x="687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13" y="3766"/>
                    <a:pt x="7013" y="3766"/>
                    <a:pt x="7013" y="3766"/>
                  </a:cubicBezTo>
                  <a:cubicBezTo>
                    <a:pt x="7013" y="137"/>
                    <a:pt x="7013" y="137"/>
                    <a:pt x="7013" y="137"/>
                  </a:cubicBezTo>
                  <a:cubicBezTo>
                    <a:pt x="7013" y="61"/>
                    <a:pt x="6952" y="0"/>
                    <a:pt x="6876" y="0"/>
                  </a:cubicBezTo>
                </a:path>
              </a:pathLst>
            </a:custGeom>
            <a:gradFill>
              <a:gsLst>
                <a:gs pos="10000">
                  <a:schemeClr val="bg1">
                    <a:alpha val="30000"/>
                  </a:schemeClr>
                </a:gs>
                <a:gs pos="90000">
                  <a:schemeClr val="tx1">
                    <a:alpha val="30000"/>
                  </a:schemeClr>
                </a:gs>
              </a:gsLst>
              <a:lin ang="6300000" scaled="0"/>
            </a:gradFill>
            <a:ln>
              <a:noFill/>
            </a:ln>
            <a:effectLst/>
          </p:spPr>
          <p:txBody>
            <a:bodyPr vert="horz" wrap="square" lIns="60696" tIns="30347" rIns="60696" bIns="30347" numCol="1" anchor="t" anchorCtr="0" compatLnSpc="1">
              <a:prstTxWarp prst="textNoShape">
                <a:avLst/>
              </a:prstTxWarp>
            </a:bodyPr>
            <a:lstStyle/>
            <a:p>
              <a:endParaRPr lang="en-US" sz="587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3" y="1271975"/>
            <a:ext cx="6166262" cy="3311427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 flipV="1">
            <a:off x="1669774" y="3419061"/>
            <a:ext cx="5645426" cy="41744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097279" y="2200236"/>
            <a:ext cx="4706693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Уколико сте изабрали да Ваш први тест буде Дигитална писменост (</a:t>
            </a:r>
            <a:r>
              <a:rPr lang="sr-Latn-RS" sz="2000" dirty="0"/>
              <a:t>Word) </a:t>
            </a:r>
            <a:r>
              <a:rPr lang="sr-Cyrl-RS" sz="2000" dirty="0"/>
              <a:t>након што сте завршили са израдом тог теста настављате своје тестирање преласком и кликом на други тест - </a:t>
            </a:r>
            <a:r>
              <a:rPr lang="sr-Cyrl-RS" sz="2000" b="1" dirty="0"/>
              <a:t>Дигитална компетенција (</a:t>
            </a:r>
            <a:r>
              <a:rPr lang="sr-Latn-RS" sz="2000" b="1" dirty="0"/>
              <a:t>Excel)</a:t>
            </a:r>
          </a:p>
        </p:txBody>
      </p:sp>
      <p:sp>
        <p:nvSpPr>
          <p:cNvPr id="21" name="Oval 20"/>
          <p:cNvSpPr/>
          <p:nvPr/>
        </p:nvSpPr>
        <p:spPr>
          <a:xfrm>
            <a:off x="381238" y="3116337"/>
            <a:ext cx="1480814" cy="398638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901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43"/>
          <p:cNvGrpSpPr/>
          <p:nvPr/>
        </p:nvGrpSpPr>
        <p:grpSpPr>
          <a:xfrm>
            <a:off x="122898" y="979114"/>
            <a:ext cx="6605893" cy="5193086"/>
            <a:chOff x="3624263" y="995362"/>
            <a:chExt cx="11039475" cy="929322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0" name="Группа 35"/>
            <p:cNvGrpSpPr/>
            <p:nvPr/>
          </p:nvGrpSpPr>
          <p:grpSpPr>
            <a:xfrm>
              <a:off x="7842252" y="8548687"/>
              <a:ext cx="2594940" cy="1739902"/>
              <a:chOff x="7567613" y="8532813"/>
              <a:chExt cx="3151187" cy="1755776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7567613" y="8532813"/>
                <a:ext cx="3151187" cy="1616075"/>
              </a:xfrm>
              <a:custGeom>
                <a:avLst/>
                <a:gdLst>
                  <a:gd name="T0" fmla="*/ 0 w 1985"/>
                  <a:gd name="T1" fmla="*/ 0 h 1018"/>
                  <a:gd name="T2" fmla="*/ 0 w 1985"/>
                  <a:gd name="T3" fmla="*/ 667 h 1018"/>
                  <a:gd name="T4" fmla="*/ 0 w 1985"/>
                  <a:gd name="T5" fmla="*/ 710 h 1018"/>
                  <a:gd name="T6" fmla="*/ 0 w 1985"/>
                  <a:gd name="T7" fmla="*/ 966 h 1018"/>
                  <a:gd name="T8" fmla="*/ 0 w 1985"/>
                  <a:gd name="T9" fmla="*/ 967 h 1018"/>
                  <a:gd name="T10" fmla="*/ 0 w 1985"/>
                  <a:gd name="T11" fmla="*/ 1018 h 1018"/>
                  <a:gd name="T12" fmla="*/ 1985 w 1985"/>
                  <a:gd name="T13" fmla="*/ 1018 h 1018"/>
                  <a:gd name="T14" fmla="*/ 1985 w 1985"/>
                  <a:gd name="T15" fmla="*/ 967 h 1018"/>
                  <a:gd name="T16" fmla="*/ 1985 w 1985"/>
                  <a:gd name="T17" fmla="*/ 966 h 1018"/>
                  <a:gd name="T18" fmla="*/ 1985 w 1985"/>
                  <a:gd name="T19" fmla="*/ 710 h 1018"/>
                  <a:gd name="T20" fmla="*/ 1985 w 1985"/>
                  <a:gd name="T21" fmla="*/ 667 h 1018"/>
                  <a:gd name="T22" fmla="*/ 1985 w 1985"/>
                  <a:gd name="T23" fmla="*/ 0 h 1018"/>
                  <a:gd name="T24" fmla="*/ 0 w 1985"/>
                  <a:gd name="T25" fmla="*/ 0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85" h="1018">
                    <a:moveTo>
                      <a:pt x="0" y="0"/>
                    </a:moveTo>
                    <a:lnTo>
                      <a:pt x="0" y="667"/>
                    </a:lnTo>
                    <a:lnTo>
                      <a:pt x="0" y="710"/>
                    </a:lnTo>
                    <a:lnTo>
                      <a:pt x="0" y="966"/>
                    </a:lnTo>
                    <a:lnTo>
                      <a:pt x="0" y="967"/>
                    </a:lnTo>
                    <a:lnTo>
                      <a:pt x="0" y="1018"/>
                    </a:lnTo>
                    <a:lnTo>
                      <a:pt x="1985" y="1018"/>
                    </a:lnTo>
                    <a:lnTo>
                      <a:pt x="1985" y="967"/>
                    </a:lnTo>
                    <a:lnTo>
                      <a:pt x="1985" y="966"/>
                    </a:lnTo>
                    <a:lnTo>
                      <a:pt x="1985" y="710"/>
                    </a:lnTo>
                    <a:lnTo>
                      <a:pt x="1985" y="667"/>
                    </a:lnTo>
                    <a:lnTo>
                      <a:pt x="1985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C4C4D"/>
                  </a:gs>
                  <a:gs pos="65000">
                    <a:srgbClr val="747475"/>
                  </a:gs>
                  <a:gs pos="90000">
                    <a:srgbClr val="747475"/>
                  </a:gs>
                  <a:gs pos="95000">
                    <a:srgbClr val="929394"/>
                  </a:gs>
                  <a:gs pos="100000">
                    <a:srgbClr val="0F0F0F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7567613" y="10148888"/>
                <a:ext cx="1576388" cy="103188"/>
              </a:xfrm>
              <a:prstGeom prst="rect">
                <a:avLst/>
              </a:prstGeom>
              <a:gradFill>
                <a:gsLst>
                  <a:gs pos="0">
                    <a:srgbClr val="7F7F80"/>
                  </a:gs>
                  <a:gs pos="65000">
                    <a:srgbClr val="808081"/>
                  </a:gs>
                  <a:gs pos="89000">
                    <a:srgbClr val="8F9091"/>
                  </a:gs>
                  <a:gs pos="92000">
                    <a:srgbClr val="686869"/>
                  </a:gs>
                  <a:gs pos="100000">
                    <a:srgbClr val="909091"/>
                  </a:gs>
                  <a:gs pos="96689">
                    <a:srgbClr val="575758"/>
                  </a:gs>
                  <a:gs pos="95000">
                    <a:srgbClr val="3D3D3E"/>
                  </a:gs>
                </a:gsLst>
                <a:lin ang="10800000" scaled="0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9144000" y="10148888"/>
                <a:ext cx="1574800" cy="103188"/>
              </a:xfrm>
              <a:prstGeom prst="rect">
                <a:avLst/>
              </a:prstGeom>
              <a:gradFill>
                <a:gsLst>
                  <a:gs pos="0">
                    <a:srgbClr val="7F7F80"/>
                  </a:gs>
                  <a:gs pos="65000">
                    <a:srgbClr val="808081"/>
                  </a:gs>
                  <a:gs pos="89000">
                    <a:srgbClr val="8F9091"/>
                  </a:gs>
                  <a:gs pos="92000">
                    <a:srgbClr val="686869"/>
                  </a:gs>
                  <a:gs pos="100000">
                    <a:srgbClr val="909091"/>
                  </a:gs>
                  <a:gs pos="96689">
                    <a:srgbClr val="575758"/>
                  </a:gs>
                  <a:gs pos="95000">
                    <a:srgbClr val="3D3D3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7624763" y="10252076"/>
                <a:ext cx="398463" cy="36513"/>
              </a:xfrm>
              <a:custGeom>
                <a:avLst/>
                <a:gdLst>
                  <a:gd name="T0" fmla="*/ 255 w 279"/>
                  <a:gd name="T1" fmla="*/ 25 h 25"/>
                  <a:gd name="T2" fmla="*/ 23 w 279"/>
                  <a:gd name="T3" fmla="*/ 25 h 25"/>
                  <a:gd name="T4" fmla="*/ 0 w 279"/>
                  <a:gd name="T5" fmla="*/ 1 h 25"/>
                  <a:gd name="T6" fmla="*/ 0 w 279"/>
                  <a:gd name="T7" fmla="*/ 0 h 25"/>
                  <a:gd name="T8" fmla="*/ 279 w 279"/>
                  <a:gd name="T9" fmla="*/ 0 h 25"/>
                  <a:gd name="T10" fmla="*/ 279 w 279"/>
                  <a:gd name="T11" fmla="*/ 1 h 25"/>
                  <a:gd name="T12" fmla="*/ 255 w 279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" h="25">
                    <a:moveTo>
                      <a:pt x="255" y="25"/>
                    </a:moveTo>
                    <a:cubicBezTo>
                      <a:pt x="23" y="25"/>
                      <a:pt x="23" y="25"/>
                      <a:pt x="23" y="25"/>
                    </a:cubicBezTo>
                    <a:cubicBezTo>
                      <a:pt x="10" y="25"/>
                      <a:pt x="0" y="14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1"/>
                      <a:pt x="279" y="1"/>
                      <a:pt x="279" y="1"/>
                    </a:cubicBezTo>
                    <a:cubicBezTo>
                      <a:pt x="279" y="14"/>
                      <a:pt x="268" y="25"/>
                      <a:pt x="255" y="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75758"/>
                  </a:gs>
                  <a:gs pos="100000">
                    <a:srgbClr val="90909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10263188" y="10252076"/>
                <a:ext cx="398463" cy="36513"/>
              </a:xfrm>
              <a:custGeom>
                <a:avLst/>
                <a:gdLst>
                  <a:gd name="T0" fmla="*/ 255 w 279"/>
                  <a:gd name="T1" fmla="*/ 25 h 25"/>
                  <a:gd name="T2" fmla="*/ 23 w 279"/>
                  <a:gd name="T3" fmla="*/ 25 h 25"/>
                  <a:gd name="T4" fmla="*/ 0 w 279"/>
                  <a:gd name="T5" fmla="*/ 1 h 25"/>
                  <a:gd name="T6" fmla="*/ 0 w 279"/>
                  <a:gd name="T7" fmla="*/ 0 h 25"/>
                  <a:gd name="T8" fmla="*/ 279 w 279"/>
                  <a:gd name="T9" fmla="*/ 0 h 25"/>
                  <a:gd name="T10" fmla="*/ 279 w 279"/>
                  <a:gd name="T11" fmla="*/ 1 h 25"/>
                  <a:gd name="T12" fmla="*/ 255 w 279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" h="25">
                    <a:moveTo>
                      <a:pt x="255" y="25"/>
                    </a:moveTo>
                    <a:cubicBezTo>
                      <a:pt x="23" y="25"/>
                      <a:pt x="23" y="25"/>
                      <a:pt x="23" y="25"/>
                    </a:cubicBezTo>
                    <a:cubicBezTo>
                      <a:pt x="10" y="25"/>
                      <a:pt x="0" y="14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1"/>
                      <a:pt x="279" y="1"/>
                      <a:pt x="279" y="1"/>
                    </a:cubicBezTo>
                    <a:cubicBezTo>
                      <a:pt x="279" y="14"/>
                      <a:pt x="268" y="25"/>
                      <a:pt x="255" y="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75758"/>
                  </a:gs>
                  <a:gs pos="100000">
                    <a:srgbClr val="909091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3624263" y="995362"/>
              <a:ext cx="11039475" cy="7043738"/>
            </a:xfrm>
            <a:custGeom>
              <a:avLst/>
              <a:gdLst>
                <a:gd name="T0" fmla="*/ 7701 w 7701"/>
                <a:gd name="T1" fmla="*/ 4499 h 4499"/>
                <a:gd name="T2" fmla="*/ 0 w 7701"/>
                <a:gd name="T3" fmla="*/ 4499 h 4499"/>
                <a:gd name="T4" fmla="*/ 0 w 7701"/>
                <a:gd name="T5" fmla="*/ 137 h 4499"/>
                <a:gd name="T6" fmla="*/ 138 w 7701"/>
                <a:gd name="T7" fmla="*/ 0 h 4499"/>
                <a:gd name="T8" fmla="*/ 7564 w 7701"/>
                <a:gd name="T9" fmla="*/ 0 h 4499"/>
                <a:gd name="T10" fmla="*/ 7701 w 7701"/>
                <a:gd name="T11" fmla="*/ 137 h 4499"/>
                <a:gd name="T12" fmla="*/ 7701 w 7701"/>
                <a:gd name="T13" fmla="*/ 4499 h 4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01" h="4499">
                  <a:moveTo>
                    <a:pt x="7701" y="4499"/>
                  </a:moveTo>
                  <a:cubicBezTo>
                    <a:pt x="0" y="4499"/>
                    <a:pt x="0" y="4499"/>
                    <a:pt x="0" y="449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61"/>
                    <a:pt x="62" y="0"/>
                    <a:pt x="138" y="0"/>
                  </a:cubicBezTo>
                  <a:cubicBezTo>
                    <a:pt x="7564" y="0"/>
                    <a:pt x="7564" y="0"/>
                    <a:pt x="7564" y="0"/>
                  </a:cubicBezTo>
                  <a:cubicBezTo>
                    <a:pt x="7640" y="0"/>
                    <a:pt x="7701" y="61"/>
                    <a:pt x="7701" y="137"/>
                  </a:cubicBezTo>
                  <a:cubicBezTo>
                    <a:pt x="7701" y="4499"/>
                    <a:pt x="7701" y="4499"/>
                    <a:pt x="7701" y="449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696" tIns="30347" rIns="60696" bIns="30347" numCol="1" anchor="t" anchorCtr="0" compatLnSpc="1">
              <a:prstTxWarp prst="textNoShape">
                <a:avLst/>
              </a:prstTxWarp>
            </a:bodyPr>
            <a:lstStyle/>
            <a:p>
              <a:endParaRPr lang="en-US" sz="587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3624263" y="7445375"/>
              <a:ext cx="11039475" cy="1120775"/>
            </a:xfrm>
            <a:custGeom>
              <a:avLst/>
              <a:gdLst>
                <a:gd name="T0" fmla="*/ 0 w 7701"/>
                <a:gd name="T1" fmla="*/ 0 h 782"/>
                <a:gd name="T2" fmla="*/ 0 w 7701"/>
                <a:gd name="T3" fmla="*/ 640 h 782"/>
                <a:gd name="T4" fmla="*/ 142 w 7701"/>
                <a:gd name="T5" fmla="*/ 782 h 782"/>
                <a:gd name="T6" fmla="*/ 7559 w 7701"/>
                <a:gd name="T7" fmla="*/ 782 h 782"/>
                <a:gd name="T8" fmla="*/ 7701 w 7701"/>
                <a:gd name="T9" fmla="*/ 640 h 782"/>
                <a:gd name="T10" fmla="*/ 7701 w 7701"/>
                <a:gd name="T11" fmla="*/ 0 h 782"/>
                <a:gd name="T12" fmla="*/ 0 w 7701"/>
                <a:gd name="T13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01" h="782">
                  <a:moveTo>
                    <a:pt x="0" y="0"/>
                  </a:moveTo>
                  <a:cubicBezTo>
                    <a:pt x="0" y="640"/>
                    <a:pt x="0" y="640"/>
                    <a:pt x="0" y="640"/>
                  </a:cubicBezTo>
                  <a:cubicBezTo>
                    <a:pt x="0" y="719"/>
                    <a:pt x="64" y="782"/>
                    <a:pt x="142" y="782"/>
                  </a:cubicBezTo>
                  <a:cubicBezTo>
                    <a:pt x="7559" y="782"/>
                    <a:pt x="7559" y="782"/>
                    <a:pt x="7559" y="782"/>
                  </a:cubicBezTo>
                  <a:cubicBezTo>
                    <a:pt x="7638" y="782"/>
                    <a:pt x="7701" y="719"/>
                    <a:pt x="7701" y="640"/>
                  </a:cubicBezTo>
                  <a:cubicBezTo>
                    <a:pt x="7701" y="0"/>
                    <a:pt x="7701" y="0"/>
                    <a:pt x="770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696" tIns="30347" rIns="60696" bIns="30347" numCol="1" anchor="t" anchorCtr="0" compatLnSpc="1">
              <a:prstTxWarp prst="textNoShape">
                <a:avLst/>
              </a:prstTxWarp>
            </a:bodyPr>
            <a:lstStyle/>
            <a:p>
              <a:endParaRPr lang="en-US" sz="587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4611688" y="995362"/>
              <a:ext cx="10052050" cy="5397500"/>
            </a:xfrm>
            <a:custGeom>
              <a:avLst/>
              <a:gdLst>
                <a:gd name="T0" fmla="*/ 6876 w 7013"/>
                <a:gd name="T1" fmla="*/ 0 h 3766"/>
                <a:gd name="T2" fmla="*/ 0 w 7013"/>
                <a:gd name="T3" fmla="*/ 0 h 3766"/>
                <a:gd name="T4" fmla="*/ 7013 w 7013"/>
                <a:gd name="T5" fmla="*/ 3766 h 3766"/>
                <a:gd name="T6" fmla="*/ 7013 w 7013"/>
                <a:gd name="T7" fmla="*/ 137 h 3766"/>
                <a:gd name="T8" fmla="*/ 6876 w 7013"/>
                <a:gd name="T9" fmla="*/ 0 h 3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13" h="3766">
                  <a:moveTo>
                    <a:pt x="687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13" y="3766"/>
                    <a:pt x="7013" y="3766"/>
                    <a:pt x="7013" y="3766"/>
                  </a:cubicBezTo>
                  <a:cubicBezTo>
                    <a:pt x="7013" y="137"/>
                    <a:pt x="7013" y="137"/>
                    <a:pt x="7013" y="137"/>
                  </a:cubicBezTo>
                  <a:cubicBezTo>
                    <a:pt x="7013" y="61"/>
                    <a:pt x="6952" y="0"/>
                    <a:pt x="6876" y="0"/>
                  </a:cubicBezTo>
                </a:path>
              </a:pathLst>
            </a:custGeom>
            <a:gradFill>
              <a:gsLst>
                <a:gs pos="10000">
                  <a:schemeClr val="bg1">
                    <a:alpha val="30000"/>
                  </a:schemeClr>
                </a:gs>
                <a:gs pos="90000">
                  <a:schemeClr val="tx1">
                    <a:alpha val="30000"/>
                  </a:schemeClr>
                </a:gs>
              </a:gsLst>
              <a:lin ang="6300000" scaled="0"/>
            </a:gradFill>
            <a:ln>
              <a:noFill/>
            </a:ln>
            <a:effectLst/>
          </p:spPr>
          <p:txBody>
            <a:bodyPr vert="horz" wrap="square" lIns="60696" tIns="30347" rIns="60696" bIns="30347" numCol="1" anchor="t" anchorCtr="0" compatLnSpc="1">
              <a:prstTxWarp prst="textNoShape">
                <a:avLst/>
              </a:prstTxWarp>
            </a:bodyPr>
            <a:lstStyle/>
            <a:p>
              <a:endParaRPr lang="en-US" sz="587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319655" y="1259784"/>
            <a:ext cx="4428227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У </a:t>
            </a:r>
            <a:r>
              <a:rPr lang="sr-Latn-RS" sz="2000" i="1" dirty="0"/>
              <a:t>Excel</a:t>
            </a:r>
            <a:r>
              <a:rPr lang="sr-Latn-RS" sz="2000" dirty="0"/>
              <a:t> </a:t>
            </a:r>
            <a:r>
              <a:rPr lang="sr-Cyrl-RS" sz="2000" dirty="0"/>
              <a:t>документу који се налази </a:t>
            </a:r>
            <a:r>
              <a:rPr lang="sr-Cyrl-RS" sz="2000" b="1" dirty="0"/>
              <a:t>на Вашој радној површини (</a:t>
            </a:r>
            <a:r>
              <a:rPr lang="sr-Latn-RS" sz="2000" b="1" i="1" dirty="0"/>
              <a:t>Desktop</a:t>
            </a:r>
            <a:r>
              <a:rPr lang="sr-Cyrl-RS" sz="2000" b="1" dirty="0"/>
              <a:t>) </a:t>
            </a:r>
            <a:r>
              <a:rPr lang="sr-Cyrl-RS" sz="2000" dirty="0"/>
              <a:t>приказани су подаци који су Вам потребни како бисте одговорили на постављена питања</a:t>
            </a:r>
            <a:endParaRPr lang="sr-Latn-RS" sz="2000" dirty="0"/>
          </a:p>
        </p:txBody>
      </p:sp>
      <p:pic>
        <p:nvPicPr>
          <p:cNvPr id="21" name="Picture 20" descr="A screenshot of a compute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12" y="1259784"/>
            <a:ext cx="6137492" cy="3323617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3" idx="1"/>
          </p:cNvCxnSpPr>
          <p:nvPr/>
        </p:nvCxnSpPr>
        <p:spPr>
          <a:xfrm flipH="1" flipV="1">
            <a:off x="3105085" y="3372606"/>
            <a:ext cx="4214570" cy="106524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19655" y="3930017"/>
            <a:ext cx="4007796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Тест за компетенцију Дигитална писменост (</a:t>
            </a:r>
            <a:r>
              <a:rPr lang="sr-Latn-RS" sz="2000" i="1" dirty="0"/>
              <a:t>Excel</a:t>
            </a:r>
            <a:r>
              <a:rPr lang="sr-Latn-RS" sz="2000" dirty="0"/>
              <a:t>)</a:t>
            </a:r>
            <a:r>
              <a:rPr lang="sr-Cyrl-RS" sz="2000" dirty="0"/>
              <a:t> састоји се од 5 питања </a:t>
            </a:r>
            <a:endParaRPr lang="sr-Latn-RS" sz="2000" dirty="0"/>
          </a:p>
        </p:txBody>
      </p:sp>
      <p:sp>
        <p:nvSpPr>
          <p:cNvPr id="19" name="Freeform 4"/>
          <p:cNvSpPr/>
          <p:nvPr/>
        </p:nvSpPr>
        <p:spPr>
          <a:xfrm rot="7019629" flipV="1">
            <a:off x="2222073" y="4315468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30064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77821" y="878026"/>
            <a:ext cx="6983580" cy="5128591"/>
            <a:chOff x="122898" y="1043608"/>
            <a:chExt cx="6983580" cy="512859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" name="Группа 43"/>
            <p:cNvGrpSpPr/>
            <p:nvPr/>
          </p:nvGrpSpPr>
          <p:grpSpPr>
            <a:xfrm>
              <a:off x="122898" y="1043608"/>
              <a:ext cx="6983580" cy="5128591"/>
              <a:chOff x="3624263" y="995362"/>
              <a:chExt cx="11039475" cy="9293227"/>
            </a:xfrm>
          </p:grpSpPr>
          <p:grpSp>
            <p:nvGrpSpPr>
              <p:cNvPr id="3" name="Группа 35"/>
              <p:cNvGrpSpPr/>
              <p:nvPr/>
            </p:nvGrpSpPr>
            <p:grpSpPr>
              <a:xfrm>
                <a:off x="7842252" y="8548687"/>
                <a:ext cx="2594940" cy="1739902"/>
                <a:chOff x="7567613" y="8532813"/>
                <a:chExt cx="3151187" cy="1755776"/>
              </a:xfrm>
            </p:grpSpPr>
            <p:sp>
              <p:nvSpPr>
                <p:cNvPr id="7" name="Freeform 6"/>
                <p:cNvSpPr>
                  <a:spLocks/>
                </p:cNvSpPr>
                <p:nvPr/>
              </p:nvSpPr>
              <p:spPr bwMode="auto">
                <a:xfrm>
                  <a:off x="7567613" y="8532813"/>
                  <a:ext cx="3151187" cy="1616075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8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9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0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1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4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5" name="Freeform 15"/>
              <p:cNvSpPr>
                <a:spLocks/>
              </p:cNvSpPr>
              <p:nvPr/>
            </p:nvSpPr>
            <p:spPr bwMode="auto">
              <a:xfrm>
                <a:off x="3624263" y="7445375"/>
                <a:ext cx="11039475" cy="1120775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6" name="Freeform 17"/>
              <p:cNvSpPr>
                <a:spLocks/>
              </p:cNvSpPr>
              <p:nvPr/>
            </p:nvSpPr>
            <p:spPr bwMode="auto">
              <a:xfrm>
                <a:off x="4611688" y="995362"/>
                <a:ext cx="10052050" cy="5397500"/>
              </a:xfrm>
              <a:custGeom>
                <a:avLst/>
                <a:gdLst>
                  <a:gd name="T0" fmla="*/ 6876 w 7013"/>
                  <a:gd name="T1" fmla="*/ 0 h 3766"/>
                  <a:gd name="T2" fmla="*/ 0 w 7013"/>
                  <a:gd name="T3" fmla="*/ 0 h 3766"/>
                  <a:gd name="T4" fmla="*/ 7013 w 7013"/>
                  <a:gd name="T5" fmla="*/ 3766 h 3766"/>
                  <a:gd name="T6" fmla="*/ 7013 w 7013"/>
                  <a:gd name="T7" fmla="*/ 137 h 3766"/>
                  <a:gd name="T8" fmla="*/ 6876 w 7013"/>
                  <a:gd name="T9" fmla="*/ 0 h 3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3" h="3766">
                    <a:moveTo>
                      <a:pt x="68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013" y="3766"/>
                      <a:pt x="7013" y="3766"/>
                      <a:pt x="7013" y="3766"/>
                    </a:cubicBezTo>
                    <a:cubicBezTo>
                      <a:pt x="7013" y="137"/>
                      <a:pt x="7013" y="137"/>
                      <a:pt x="7013" y="137"/>
                    </a:cubicBezTo>
                    <a:cubicBezTo>
                      <a:pt x="7013" y="61"/>
                      <a:pt x="6952" y="0"/>
                      <a:pt x="6876" y="0"/>
                    </a:cubicBezTo>
                  </a:path>
                </a:pathLst>
              </a:custGeom>
              <a:gradFill>
                <a:gsLst>
                  <a:gs pos="10000">
                    <a:schemeClr val="bg1">
                      <a:alpha val="30000"/>
                    </a:schemeClr>
                  </a:gs>
                  <a:gs pos="90000">
                    <a:schemeClr val="tx1">
                      <a:alpha val="30000"/>
                    </a:schemeClr>
                  </a:gs>
                </a:gsLst>
                <a:lin ang="6300000" scaled="0"/>
              </a:gradFill>
              <a:ln>
                <a:noFill/>
              </a:ln>
              <a:effectLst/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59" y="1271940"/>
              <a:ext cx="6627444" cy="333119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89" y="2129410"/>
              <a:ext cx="6322384" cy="1387923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13114" r="2478" b="80328"/>
          <a:stretch/>
        </p:blipFill>
        <p:spPr>
          <a:xfrm>
            <a:off x="326387" y="1269503"/>
            <a:ext cx="6055091" cy="203813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H="1">
            <a:off x="3326860" y="1189682"/>
            <a:ext cx="3909903" cy="13589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256706" y="885939"/>
            <a:ext cx="4428227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На постављена питања одговарате тако што у поље предвиђено за одговор уносите одговарајућу формулу 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811044" y="2450370"/>
            <a:ext cx="5354784" cy="16875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880626" y="4299626"/>
            <a:ext cx="1593175" cy="1130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473801" y="2943824"/>
            <a:ext cx="3536759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Након што сте унели одговарајуће формуле у предвиђена поља за одговор потребно је да кликнете на поље </a:t>
            </a:r>
            <a:r>
              <a:rPr lang="sr-Cyrl-RS" sz="2000" b="1" dirty="0"/>
              <a:t>Заврши покушај </a:t>
            </a:r>
            <a:r>
              <a:rPr lang="sr-Cyrl-RS" sz="2000" dirty="0"/>
              <a:t>испод квадратића са бројем питања или у доњем десном углу</a:t>
            </a:r>
          </a:p>
        </p:txBody>
      </p:sp>
      <p:sp>
        <p:nvSpPr>
          <p:cNvPr id="24" name="Freeform 4"/>
          <p:cNvSpPr/>
          <p:nvPr/>
        </p:nvSpPr>
        <p:spPr>
          <a:xfrm rot="7019629" flipV="1">
            <a:off x="6272037" y="4322682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56104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3"/>
          <p:cNvGrpSpPr/>
          <p:nvPr/>
        </p:nvGrpSpPr>
        <p:grpSpPr>
          <a:xfrm>
            <a:off x="77821" y="878026"/>
            <a:ext cx="6983580" cy="5128591"/>
            <a:chOff x="3624263" y="995362"/>
            <a:chExt cx="11039475" cy="929322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7" name="Группа 35"/>
            <p:cNvGrpSpPr/>
            <p:nvPr/>
          </p:nvGrpSpPr>
          <p:grpSpPr>
            <a:xfrm>
              <a:off x="7842252" y="8548687"/>
              <a:ext cx="2594940" cy="1739902"/>
              <a:chOff x="7567613" y="8532813"/>
              <a:chExt cx="3151187" cy="1755776"/>
            </a:xfrm>
          </p:grpSpPr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7567613" y="8532813"/>
                <a:ext cx="3151187" cy="1616075"/>
              </a:xfrm>
              <a:custGeom>
                <a:avLst/>
                <a:gdLst>
                  <a:gd name="T0" fmla="*/ 0 w 1985"/>
                  <a:gd name="T1" fmla="*/ 0 h 1018"/>
                  <a:gd name="T2" fmla="*/ 0 w 1985"/>
                  <a:gd name="T3" fmla="*/ 667 h 1018"/>
                  <a:gd name="T4" fmla="*/ 0 w 1985"/>
                  <a:gd name="T5" fmla="*/ 710 h 1018"/>
                  <a:gd name="T6" fmla="*/ 0 w 1985"/>
                  <a:gd name="T7" fmla="*/ 966 h 1018"/>
                  <a:gd name="T8" fmla="*/ 0 w 1985"/>
                  <a:gd name="T9" fmla="*/ 967 h 1018"/>
                  <a:gd name="T10" fmla="*/ 0 w 1985"/>
                  <a:gd name="T11" fmla="*/ 1018 h 1018"/>
                  <a:gd name="T12" fmla="*/ 1985 w 1985"/>
                  <a:gd name="T13" fmla="*/ 1018 h 1018"/>
                  <a:gd name="T14" fmla="*/ 1985 w 1985"/>
                  <a:gd name="T15" fmla="*/ 967 h 1018"/>
                  <a:gd name="T16" fmla="*/ 1985 w 1985"/>
                  <a:gd name="T17" fmla="*/ 966 h 1018"/>
                  <a:gd name="T18" fmla="*/ 1985 w 1985"/>
                  <a:gd name="T19" fmla="*/ 710 h 1018"/>
                  <a:gd name="T20" fmla="*/ 1985 w 1985"/>
                  <a:gd name="T21" fmla="*/ 667 h 1018"/>
                  <a:gd name="T22" fmla="*/ 1985 w 1985"/>
                  <a:gd name="T23" fmla="*/ 0 h 1018"/>
                  <a:gd name="T24" fmla="*/ 0 w 1985"/>
                  <a:gd name="T25" fmla="*/ 0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85" h="1018">
                    <a:moveTo>
                      <a:pt x="0" y="0"/>
                    </a:moveTo>
                    <a:lnTo>
                      <a:pt x="0" y="667"/>
                    </a:lnTo>
                    <a:lnTo>
                      <a:pt x="0" y="710"/>
                    </a:lnTo>
                    <a:lnTo>
                      <a:pt x="0" y="966"/>
                    </a:lnTo>
                    <a:lnTo>
                      <a:pt x="0" y="967"/>
                    </a:lnTo>
                    <a:lnTo>
                      <a:pt x="0" y="1018"/>
                    </a:lnTo>
                    <a:lnTo>
                      <a:pt x="1985" y="1018"/>
                    </a:lnTo>
                    <a:lnTo>
                      <a:pt x="1985" y="967"/>
                    </a:lnTo>
                    <a:lnTo>
                      <a:pt x="1985" y="966"/>
                    </a:lnTo>
                    <a:lnTo>
                      <a:pt x="1985" y="710"/>
                    </a:lnTo>
                    <a:lnTo>
                      <a:pt x="1985" y="667"/>
                    </a:lnTo>
                    <a:lnTo>
                      <a:pt x="1985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C4C4D"/>
                  </a:gs>
                  <a:gs pos="65000">
                    <a:srgbClr val="747475"/>
                  </a:gs>
                  <a:gs pos="90000">
                    <a:srgbClr val="747475"/>
                  </a:gs>
                  <a:gs pos="95000">
                    <a:srgbClr val="929394"/>
                  </a:gs>
                  <a:gs pos="100000">
                    <a:srgbClr val="0F0F0F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7567613" y="10148888"/>
                <a:ext cx="1576388" cy="103188"/>
              </a:xfrm>
              <a:prstGeom prst="rect">
                <a:avLst/>
              </a:prstGeom>
              <a:gradFill>
                <a:gsLst>
                  <a:gs pos="0">
                    <a:srgbClr val="7F7F80"/>
                  </a:gs>
                  <a:gs pos="65000">
                    <a:srgbClr val="808081"/>
                  </a:gs>
                  <a:gs pos="89000">
                    <a:srgbClr val="8F9091"/>
                  </a:gs>
                  <a:gs pos="92000">
                    <a:srgbClr val="686869"/>
                  </a:gs>
                  <a:gs pos="100000">
                    <a:srgbClr val="909091"/>
                  </a:gs>
                  <a:gs pos="96689">
                    <a:srgbClr val="575758"/>
                  </a:gs>
                  <a:gs pos="95000">
                    <a:srgbClr val="3D3D3E"/>
                  </a:gs>
                </a:gsLst>
                <a:lin ang="10800000" scaled="0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9144000" y="10148888"/>
                <a:ext cx="1574800" cy="103188"/>
              </a:xfrm>
              <a:prstGeom prst="rect">
                <a:avLst/>
              </a:prstGeom>
              <a:gradFill>
                <a:gsLst>
                  <a:gs pos="0">
                    <a:srgbClr val="7F7F80"/>
                  </a:gs>
                  <a:gs pos="65000">
                    <a:srgbClr val="808081"/>
                  </a:gs>
                  <a:gs pos="89000">
                    <a:srgbClr val="8F9091"/>
                  </a:gs>
                  <a:gs pos="92000">
                    <a:srgbClr val="686869"/>
                  </a:gs>
                  <a:gs pos="100000">
                    <a:srgbClr val="909091"/>
                  </a:gs>
                  <a:gs pos="96689">
                    <a:srgbClr val="575758"/>
                  </a:gs>
                  <a:gs pos="95000">
                    <a:srgbClr val="3D3D3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7624763" y="10252076"/>
                <a:ext cx="398463" cy="36513"/>
              </a:xfrm>
              <a:custGeom>
                <a:avLst/>
                <a:gdLst>
                  <a:gd name="T0" fmla="*/ 255 w 279"/>
                  <a:gd name="T1" fmla="*/ 25 h 25"/>
                  <a:gd name="T2" fmla="*/ 23 w 279"/>
                  <a:gd name="T3" fmla="*/ 25 h 25"/>
                  <a:gd name="T4" fmla="*/ 0 w 279"/>
                  <a:gd name="T5" fmla="*/ 1 h 25"/>
                  <a:gd name="T6" fmla="*/ 0 w 279"/>
                  <a:gd name="T7" fmla="*/ 0 h 25"/>
                  <a:gd name="T8" fmla="*/ 279 w 279"/>
                  <a:gd name="T9" fmla="*/ 0 h 25"/>
                  <a:gd name="T10" fmla="*/ 279 w 279"/>
                  <a:gd name="T11" fmla="*/ 1 h 25"/>
                  <a:gd name="T12" fmla="*/ 255 w 279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" h="25">
                    <a:moveTo>
                      <a:pt x="255" y="25"/>
                    </a:moveTo>
                    <a:cubicBezTo>
                      <a:pt x="23" y="25"/>
                      <a:pt x="23" y="25"/>
                      <a:pt x="23" y="25"/>
                    </a:cubicBezTo>
                    <a:cubicBezTo>
                      <a:pt x="10" y="25"/>
                      <a:pt x="0" y="14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1"/>
                      <a:pt x="279" y="1"/>
                      <a:pt x="279" y="1"/>
                    </a:cubicBezTo>
                    <a:cubicBezTo>
                      <a:pt x="279" y="14"/>
                      <a:pt x="268" y="25"/>
                      <a:pt x="255" y="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75758"/>
                  </a:gs>
                  <a:gs pos="100000">
                    <a:srgbClr val="90909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0263188" y="10252076"/>
                <a:ext cx="398463" cy="36513"/>
              </a:xfrm>
              <a:custGeom>
                <a:avLst/>
                <a:gdLst>
                  <a:gd name="T0" fmla="*/ 255 w 279"/>
                  <a:gd name="T1" fmla="*/ 25 h 25"/>
                  <a:gd name="T2" fmla="*/ 23 w 279"/>
                  <a:gd name="T3" fmla="*/ 25 h 25"/>
                  <a:gd name="T4" fmla="*/ 0 w 279"/>
                  <a:gd name="T5" fmla="*/ 1 h 25"/>
                  <a:gd name="T6" fmla="*/ 0 w 279"/>
                  <a:gd name="T7" fmla="*/ 0 h 25"/>
                  <a:gd name="T8" fmla="*/ 279 w 279"/>
                  <a:gd name="T9" fmla="*/ 0 h 25"/>
                  <a:gd name="T10" fmla="*/ 279 w 279"/>
                  <a:gd name="T11" fmla="*/ 1 h 25"/>
                  <a:gd name="T12" fmla="*/ 255 w 279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" h="25">
                    <a:moveTo>
                      <a:pt x="255" y="25"/>
                    </a:moveTo>
                    <a:cubicBezTo>
                      <a:pt x="23" y="25"/>
                      <a:pt x="23" y="25"/>
                      <a:pt x="23" y="25"/>
                    </a:cubicBezTo>
                    <a:cubicBezTo>
                      <a:pt x="10" y="25"/>
                      <a:pt x="0" y="14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1"/>
                      <a:pt x="279" y="1"/>
                      <a:pt x="279" y="1"/>
                    </a:cubicBezTo>
                    <a:cubicBezTo>
                      <a:pt x="279" y="14"/>
                      <a:pt x="268" y="25"/>
                      <a:pt x="255" y="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75758"/>
                  </a:gs>
                  <a:gs pos="100000">
                    <a:srgbClr val="909091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sp>
          <p:nvSpPr>
            <p:cNvPr id="8" name="Freeform 16"/>
            <p:cNvSpPr>
              <a:spLocks/>
            </p:cNvSpPr>
            <p:nvPr/>
          </p:nvSpPr>
          <p:spPr bwMode="auto">
            <a:xfrm>
              <a:off x="3624263" y="995362"/>
              <a:ext cx="11039475" cy="7043738"/>
            </a:xfrm>
            <a:custGeom>
              <a:avLst/>
              <a:gdLst>
                <a:gd name="T0" fmla="*/ 7701 w 7701"/>
                <a:gd name="T1" fmla="*/ 4499 h 4499"/>
                <a:gd name="T2" fmla="*/ 0 w 7701"/>
                <a:gd name="T3" fmla="*/ 4499 h 4499"/>
                <a:gd name="T4" fmla="*/ 0 w 7701"/>
                <a:gd name="T5" fmla="*/ 137 h 4499"/>
                <a:gd name="T6" fmla="*/ 138 w 7701"/>
                <a:gd name="T7" fmla="*/ 0 h 4499"/>
                <a:gd name="T8" fmla="*/ 7564 w 7701"/>
                <a:gd name="T9" fmla="*/ 0 h 4499"/>
                <a:gd name="T10" fmla="*/ 7701 w 7701"/>
                <a:gd name="T11" fmla="*/ 137 h 4499"/>
                <a:gd name="T12" fmla="*/ 7701 w 7701"/>
                <a:gd name="T13" fmla="*/ 4499 h 4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01" h="4499">
                  <a:moveTo>
                    <a:pt x="7701" y="4499"/>
                  </a:moveTo>
                  <a:cubicBezTo>
                    <a:pt x="0" y="4499"/>
                    <a:pt x="0" y="4499"/>
                    <a:pt x="0" y="449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61"/>
                    <a:pt x="62" y="0"/>
                    <a:pt x="138" y="0"/>
                  </a:cubicBezTo>
                  <a:cubicBezTo>
                    <a:pt x="7564" y="0"/>
                    <a:pt x="7564" y="0"/>
                    <a:pt x="7564" y="0"/>
                  </a:cubicBezTo>
                  <a:cubicBezTo>
                    <a:pt x="7640" y="0"/>
                    <a:pt x="7701" y="61"/>
                    <a:pt x="7701" y="137"/>
                  </a:cubicBezTo>
                  <a:cubicBezTo>
                    <a:pt x="7701" y="4499"/>
                    <a:pt x="7701" y="4499"/>
                    <a:pt x="7701" y="449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696" tIns="30347" rIns="60696" bIns="30347" numCol="1" anchor="t" anchorCtr="0" compatLnSpc="1">
              <a:prstTxWarp prst="textNoShape">
                <a:avLst/>
              </a:prstTxWarp>
            </a:bodyPr>
            <a:lstStyle/>
            <a:p>
              <a:endParaRPr lang="en-US" sz="587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3624263" y="7445375"/>
              <a:ext cx="11039475" cy="1120775"/>
            </a:xfrm>
            <a:custGeom>
              <a:avLst/>
              <a:gdLst>
                <a:gd name="T0" fmla="*/ 0 w 7701"/>
                <a:gd name="T1" fmla="*/ 0 h 782"/>
                <a:gd name="T2" fmla="*/ 0 w 7701"/>
                <a:gd name="T3" fmla="*/ 640 h 782"/>
                <a:gd name="T4" fmla="*/ 142 w 7701"/>
                <a:gd name="T5" fmla="*/ 782 h 782"/>
                <a:gd name="T6" fmla="*/ 7559 w 7701"/>
                <a:gd name="T7" fmla="*/ 782 h 782"/>
                <a:gd name="T8" fmla="*/ 7701 w 7701"/>
                <a:gd name="T9" fmla="*/ 640 h 782"/>
                <a:gd name="T10" fmla="*/ 7701 w 7701"/>
                <a:gd name="T11" fmla="*/ 0 h 782"/>
                <a:gd name="T12" fmla="*/ 0 w 7701"/>
                <a:gd name="T13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01" h="782">
                  <a:moveTo>
                    <a:pt x="0" y="0"/>
                  </a:moveTo>
                  <a:cubicBezTo>
                    <a:pt x="0" y="640"/>
                    <a:pt x="0" y="640"/>
                    <a:pt x="0" y="640"/>
                  </a:cubicBezTo>
                  <a:cubicBezTo>
                    <a:pt x="0" y="719"/>
                    <a:pt x="64" y="782"/>
                    <a:pt x="142" y="782"/>
                  </a:cubicBezTo>
                  <a:cubicBezTo>
                    <a:pt x="7559" y="782"/>
                    <a:pt x="7559" y="782"/>
                    <a:pt x="7559" y="782"/>
                  </a:cubicBezTo>
                  <a:cubicBezTo>
                    <a:pt x="7638" y="782"/>
                    <a:pt x="7701" y="719"/>
                    <a:pt x="7701" y="640"/>
                  </a:cubicBezTo>
                  <a:cubicBezTo>
                    <a:pt x="7701" y="0"/>
                    <a:pt x="7701" y="0"/>
                    <a:pt x="770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696" tIns="30347" rIns="60696" bIns="30347" numCol="1" anchor="t" anchorCtr="0" compatLnSpc="1">
              <a:prstTxWarp prst="textNoShape">
                <a:avLst/>
              </a:prstTxWarp>
            </a:bodyPr>
            <a:lstStyle/>
            <a:p>
              <a:endParaRPr lang="en-US" sz="587"/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auto">
            <a:xfrm>
              <a:off x="4611688" y="995362"/>
              <a:ext cx="10052050" cy="5397500"/>
            </a:xfrm>
            <a:custGeom>
              <a:avLst/>
              <a:gdLst>
                <a:gd name="T0" fmla="*/ 6876 w 7013"/>
                <a:gd name="T1" fmla="*/ 0 h 3766"/>
                <a:gd name="T2" fmla="*/ 0 w 7013"/>
                <a:gd name="T3" fmla="*/ 0 h 3766"/>
                <a:gd name="T4" fmla="*/ 7013 w 7013"/>
                <a:gd name="T5" fmla="*/ 3766 h 3766"/>
                <a:gd name="T6" fmla="*/ 7013 w 7013"/>
                <a:gd name="T7" fmla="*/ 137 h 3766"/>
                <a:gd name="T8" fmla="*/ 6876 w 7013"/>
                <a:gd name="T9" fmla="*/ 0 h 3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13" h="3766">
                  <a:moveTo>
                    <a:pt x="687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13" y="3766"/>
                    <a:pt x="7013" y="3766"/>
                    <a:pt x="7013" y="3766"/>
                  </a:cubicBezTo>
                  <a:cubicBezTo>
                    <a:pt x="7013" y="137"/>
                    <a:pt x="7013" y="137"/>
                    <a:pt x="7013" y="137"/>
                  </a:cubicBezTo>
                  <a:cubicBezTo>
                    <a:pt x="7013" y="61"/>
                    <a:pt x="6952" y="0"/>
                    <a:pt x="6876" y="0"/>
                  </a:cubicBezTo>
                </a:path>
              </a:pathLst>
            </a:custGeom>
            <a:gradFill>
              <a:gsLst>
                <a:gs pos="10000">
                  <a:schemeClr val="bg1">
                    <a:alpha val="30000"/>
                  </a:schemeClr>
                </a:gs>
                <a:gs pos="90000">
                  <a:schemeClr val="tx1">
                    <a:alpha val="30000"/>
                  </a:schemeClr>
                </a:gs>
              </a:gsLst>
              <a:lin ang="6300000" scaled="0"/>
            </a:gradFill>
            <a:ln>
              <a:noFill/>
            </a:ln>
            <a:effectLst/>
          </p:spPr>
          <p:txBody>
            <a:bodyPr vert="horz" wrap="square" lIns="60696" tIns="30347" rIns="60696" bIns="30347" numCol="1" anchor="t" anchorCtr="0" compatLnSpc="1">
              <a:prstTxWarp prst="textNoShape">
                <a:avLst/>
              </a:prstTxWarp>
            </a:bodyPr>
            <a:lstStyle/>
            <a:p>
              <a:endParaRPr lang="en-US" sz="587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7" y="1167319"/>
            <a:ext cx="6556443" cy="3250265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17" idx="1"/>
          </p:cNvCxnSpPr>
          <p:nvPr/>
        </p:nvCxnSpPr>
        <p:spPr>
          <a:xfrm flipH="1">
            <a:off x="4503906" y="3150158"/>
            <a:ext cx="2838147" cy="3896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330769" y="596804"/>
            <a:ext cx="2940794" cy="18661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611420" y="4113035"/>
            <a:ext cx="2700863" cy="11201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285137" y="216306"/>
            <a:ext cx="4428227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Након што сте кликнули на поље Заврши покушај на следећој страници ће Вам се приказати листа са статусом Ваших одговора</a:t>
            </a:r>
            <a:endParaRPr lang="sr-Latn-RS" sz="2000" dirty="0"/>
          </a:p>
        </p:txBody>
      </p:sp>
      <p:sp>
        <p:nvSpPr>
          <p:cNvPr id="17" name="Rectangle 16"/>
          <p:cNvSpPr/>
          <p:nvPr/>
        </p:nvSpPr>
        <p:spPr>
          <a:xfrm>
            <a:off x="7342053" y="2334550"/>
            <a:ext cx="4428227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Уколико желите да измените један од Ваших одговора можете кликнути на поље </a:t>
            </a:r>
            <a:r>
              <a:rPr lang="sr-Cyrl-RS" sz="2000" b="1" dirty="0"/>
              <a:t>Повратак на покушај</a:t>
            </a:r>
            <a:r>
              <a:rPr lang="sr-Cyrl-RS" sz="2000" dirty="0"/>
              <a:t>, при чему је потребно да поново кликнете на поље </a:t>
            </a:r>
            <a:r>
              <a:rPr lang="sr-Cyrl-RS" sz="2000" b="1" dirty="0"/>
              <a:t>Заврши покушај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85136" y="4826603"/>
            <a:ext cx="4428227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sr-Cyrl-RS" sz="2000" dirty="0"/>
              <a:t>Уколико желите да завршите тест и предате своје одговоре потребно је да кликнете на поље </a:t>
            </a:r>
            <a:r>
              <a:rPr lang="sr-Cyrl-RS" sz="2000" b="1" dirty="0"/>
              <a:t>Предај све одговоре и заврши тест</a:t>
            </a:r>
          </a:p>
        </p:txBody>
      </p:sp>
    </p:spTree>
    <p:extLst>
      <p:ext uri="{BB962C8B-B14F-4D97-AF65-F5344CB8AC3E}">
        <p14:creationId xmlns:p14="http://schemas.microsoft.com/office/powerpoint/2010/main" val="265857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08311" y="1532950"/>
            <a:ext cx="6084212" cy="5203769"/>
            <a:chOff x="2432115" y="675554"/>
            <a:chExt cx="7327771" cy="616864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44" name="Группа 43"/>
            <p:cNvGrpSpPr/>
            <p:nvPr/>
          </p:nvGrpSpPr>
          <p:grpSpPr>
            <a:xfrm>
              <a:off x="2432115" y="675554"/>
              <a:ext cx="7327771" cy="6168648"/>
              <a:chOff x="3624263" y="995362"/>
              <a:chExt cx="11039475" cy="9293227"/>
            </a:xfrm>
          </p:grpSpPr>
          <p:grpSp>
            <p:nvGrpSpPr>
              <p:cNvPr id="36" name="Группа 35"/>
              <p:cNvGrpSpPr/>
              <p:nvPr/>
            </p:nvGrpSpPr>
            <p:grpSpPr>
              <a:xfrm>
                <a:off x="7842252" y="8548687"/>
                <a:ext cx="2594940" cy="1739902"/>
                <a:chOff x="7567613" y="8532813"/>
                <a:chExt cx="3151187" cy="1755776"/>
              </a:xfrm>
            </p:grpSpPr>
            <p:sp>
              <p:nvSpPr>
                <p:cNvPr id="37" name="Freeform 6"/>
                <p:cNvSpPr>
                  <a:spLocks/>
                </p:cNvSpPr>
                <p:nvPr/>
              </p:nvSpPr>
              <p:spPr bwMode="auto">
                <a:xfrm>
                  <a:off x="7567613" y="8532813"/>
                  <a:ext cx="3151187" cy="1616075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8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9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34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33" name="Freeform 15"/>
              <p:cNvSpPr>
                <a:spLocks/>
              </p:cNvSpPr>
              <p:nvPr/>
            </p:nvSpPr>
            <p:spPr bwMode="auto">
              <a:xfrm>
                <a:off x="3624263" y="7445375"/>
                <a:ext cx="11039475" cy="1120775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35" name="Freeform 17"/>
              <p:cNvSpPr>
                <a:spLocks/>
              </p:cNvSpPr>
              <p:nvPr/>
            </p:nvSpPr>
            <p:spPr bwMode="auto">
              <a:xfrm>
                <a:off x="4611688" y="995362"/>
                <a:ext cx="10052050" cy="5397500"/>
              </a:xfrm>
              <a:custGeom>
                <a:avLst/>
                <a:gdLst>
                  <a:gd name="T0" fmla="*/ 6876 w 7013"/>
                  <a:gd name="T1" fmla="*/ 0 h 3766"/>
                  <a:gd name="T2" fmla="*/ 0 w 7013"/>
                  <a:gd name="T3" fmla="*/ 0 h 3766"/>
                  <a:gd name="T4" fmla="*/ 7013 w 7013"/>
                  <a:gd name="T5" fmla="*/ 3766 h 3766"/>
                  <a:gd name="T6" fmla="*/ 7013 w 7013"/>
                  <a:gd name="T7" fmla="*/ 137 h 3766"/>
                  <a:gd name="T8" fmla="*/ 6876 w 7013"/>
                  <a:gd name="T9" fmla="*/ 0 h 3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3" h="3766">
                    <a:moveTo>
                      <a:pt x="68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013" y="3766"/>
                      <a:pt x="7013" y="3766"/>
                      <a:pt x="7013" y="3766"/>
                    </a:cubicBezTo>
                    <a:cubicBezTo>
                      <a:pt x="7013" y="137"/>
                      <a:pt x="7013" y="137"/>
                      <a:pt x="7013" y="137"/>
                    </a:cubicBezTo>
                    <a:cubicBezTo>
                      <a:pt x="7013" y="61"/>
                      <a:pt x="6952" y="0"/>
                      <a:pt x="6876" y="0"/>
                    </a:cubicBezTo>
                  </a:path>
                </a:pathLst>
              </a:custGeom>
              <a:gradFill>
                <a:gsLst>
                  <a:gs pos="10000">
                    <a:schemeClr val="bg1">
                      <a:alpha val="30000"/>
                    </a:schemeClr>
                  </a:gs>
                  <a:gs pos="90000">
                    <a:schemeClr val="tx1">
                      <a:alpha val="30000"/>
                    </a:schemeClr>
                  </a:gs>
                </a:gsLst>
                <a:lin ang="6300000" scaled="0"/>
              </a:gradFill>
              <a:ln>
                <a:noFill/>
              </a:ln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32" name="Picture 31" descr="A screenshot of a login box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0877" y="857682"/>
              <a:ext cx="6825632" cy="4099255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4062578" y="158478"/>
            <a:ext cx="415436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r-Cyrl-RS" sz="2400" b="1" kern="100" dirty="0">
                <a:ea typeface="Aptos"/>
                <a:cs typeface="Times New Roman" panose="02020603050405020304" pitchFamily="18" charset="0"/>
              </a:rPr>
              <a:t>Пријављивање на платформу</a:t>
            </a:r>
            <a:endParaRPr lang="en-GB" sz="2400" kern="100" dirty="0">
              <a:effectLst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845" y="3902966"/>
            <a:ext cx="3353208" cy="13870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r-Cyrl-CS" sz="2000" b="1" kern="100" dirty="0">
                <a:ea typeface="Aptos"/>
                <a:cs typeface="Times New Roman" panose="02020603050405020304" pitchFamily="18" charset="0"/>
              </a:rPr>
              <a:t>Лозинка</a:t>
            </a:r>
            <a:r>
              <a:rPr lang="sr-Cyrl-CS" sz="2000" b="1" i="1" kern="100" dirty="0">
                <a:ea typeface="Aptos"/>
                <a:cs typeface="Times New Roman" panose="02020603050405020304" pitchFamily="18" charset="0"/>
              </a:rPr>
              <a:t> (</a:t>
            </a:r>
            <a:r>
              <a:rPr lang="sr-Latn-CS" sz="2000" b="1" i="1" kern="100" dirty="0">
                <a:ea typeface="Aptos"/>
                <a:cs typeface="Times New Roman" panose="02020603050405020304" pitchFamily="18" charset="0"/>
              </a:rPr>
              <a:t>Password</a:t>
            </a:r>
            <a:r>
              <a:rPr lang="sr-Cyrl-CS" sz="2000" b="1" i="1" kern="100" dirty="0">
                <a:ea typeface="Aptos"/>
                <a:cs typeface="Times New Roman" panose="02020603050405020304" pitchFamily="18" charset="0"/>
              </a:rPr>
              <a:t>)</a:t>
            </a:r>
            <a:r>
              <a:rPr lang="sr-Cyrl-CS" sz="2000" b="1" kern="100" dirty="0">
                <a:ea typeface="Aptos"/>
                <a:cs typeface="Times New Roman" panose="02020603050405020304" pitchFamily="18" charset="0"/>
              </a:rPr>
              <a:t> </a:t>
            </a: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за приступ платформи је последњих шест бројева Вашег ЈМБГ-а</a:t>
            </a:r>
            <a:endParaRPr lang="en-GB" kern="100" dirty="0">
              <a:effectLst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891" y="1219541"/>
            <a:ext cx="3363074" cy="1716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У поље </a:t>
            </a:r>
            <a:r>
              <a:rPr lang="sr-Cyrl-CS" sz="2000" b="1" kern="100" dirty="0">
                <a:ea typeface="Aptos"/>
                <a:cs typeface="Times New Roman" panose="02020603050405020304" pitchFamily="18" charset="0"/>
              </a:rPr>
              <a:t>Корисничко име </a:t>
            </a:r>
            <a:r>
              <a:rPr lang="sr-Cyrl-CS" sz="2000" b="1" i="1" kern="100" dirty="0">
                <a:ea typeface="Aptos"/>
                <a:cs typeface="Times New Roman" panose="02020603050405020304" pitchFamily="18" charset="0"/>
              </a:rPr>
              <a:t>(</a:t>
            </a:r>
            <a:r>
              <a:rPr lang="sr-Latn-CS" sz="2000" b="1" i="1" kern="100" dirty="0">
                <a:ea typeface="Aptos"/>
                <a:cs typeface="Times New Roman" panose="02020603050405020304" pitchFamily="18" charset="0"/>
              </a:rPr>
              <a:t>Username</a:t>
            </a:r>
            <a:r>
              <a:rPr lang="sr-Cyrl-RS" sz="2000" b="1" i="1" kern="100" dirty="0">
                <a:ea typeface="Aptos"/>
                <a:cs typeface="Times New Roman" panose="02020603050405020304" pitchFamily="18" charset="0"/>
              </a:rPr>
              <a:t>)</a:t>
            </a:r>
            <a:r>
              <a:rPr lang="sr-Latn-CS" sz="2000" b="1" i="1" kern="100" dirty="0">
                <a:ea typeface="Aptos"/>
                <a:cs typeface="Times New Roman" panose="02020603050405020304" pitchFamily="18" charset="0"/>
              </a:rPr>
              <a:t> </a:t>
            </a:r>
            <a:r>
              <a:rPr lang="sr-Cyrl-RS" sz="2000" kern="100" dirty="0">
                <a:ea typeface="Aptos"/>
                <a:cs typeface="Times New Roman" panose="02020603050405020304" pitchFamily="18" charset="0"/>
              </a:rPr>
              <a:t>потребно је унети шифру која Вам је додељена </a:t>
            </a: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(малим латиничним словима)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80781" y="3211505"/>
            <a:ext cx="2311219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000" dirty="0"/>
              <a:t>Кликом на </a:t>
            </a:r>
            <a:r>
              <a:rPr lang="sr-Latn-RS" sz="2000" b="1" i="1" kern="100" dirty="0">
                <a:ea typeface="Aptos"/>
                <a:cs typeface="Times New Roman" panose="02020603050405020304" pitchFamily="18" charset="0"/>
              </a:rPr>
              <a:t>Log in </a:t>
            </a:r>
            <a:r>
              <a:rPr lang="sr-Cyrl-RS" sz="2000" dirty="0"/>
              <a:t>приступићете платформи</a:t>
            </a:r>
            <a:endParaRPr lang="en-GB" sz="2000" dirty="0"/>
          </a:p>
        </p:txBody>
      </p:sp>
      <p:sp>
        <p:nvSpPr>
          <p:cNvPr id="42" name="Right Arrow 41"/>
          <p:cNvSpPr/>
          <p:nvPr/>
        </p:nvSpPr>
        <p:spPr>
          <a:xfrm rot="1007735">
            <a:off x="3127396" y="2677464"/>
            <a:ext cx="1512000" cy="36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ight Arrow 48"/>
          <p:cNvSpPr/>
          <p:nvPr/>
        </p:nvSpPr>
        <p:spPr>
          <a:xfrm rot="20246640">
            <a:off x="3118456" y="3578351"/>
            <a:ext cx="1512000" cy="36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ight Arrow 49"/>
          <p:cNvSpPr/>
          <p:nvPr/>
        </p:nvSpPr>
        <p:spPr>
          <a:xfrm rot="10800000">
            <a:off x="5751801" y="3687278"/>
            <a:ext cx="4068000" cy="36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045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5531" y="961578"/>
            <a:ext cx="8317149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Након што завршите тестирање компетенције </a:t>
            </a:r>
            <a:r>
              <a:rPr lang="sr-Cyrl-CS" sz="2000" b="1" i="1" kern="100" dirty="0">
                <a:ea typeface="Aptos"/>
                <a:cs typeface="Times New Roman" panose="02020603050405020304" pitchFamily="18" charset="0"/>
              </a:rPr>
              <a:t>,,Дигитална писменост“ </a:t>
            </a: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или истекне 45 минута предвиђених за тестирање, провера општих функионалних компетенција ја завршена</a:t>
            </a:r>
          </a:p>
        </p:txBody>
      </p:sp>
      <p:sp>
        <p:nvSpPr>
          <p:cNvPr id="6" name="Rectangle 5"/>
          <p:cNvSpPr/>
          <p:nvPr/>
        </p:nvSpPr>
        <p:spPr>
          <a:xfrm>
            <a:off x="1945531" y="2723713"/>
            <a:ext cx="9805482" cy="116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О резултатима који сте остварили бићете благовремено обавештени на контакт адресе од стране надлежног лица из органа јединице локалне самоуправе</a:t>
            </a:r>
            <a:endParaRPr lang="en-GB" sz="2000" kern="100" dirty="0">
              <a:effectLst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000" kern="100" dirty="0"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75098" y="1040860"/>
            <a:ext cx="1575881" cy="544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>
            <a:off x="175098" y="2801534"/>
            <a:ext cx="1575881" cy="544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11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3659" y="2045749"/>
            <a:ext cx="2798604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dirty="0"/>
              <a:t>На почетној страници у Доступним курсевима потребно је да кликнете</a:t>
            </a:r>
            <a:r>
              <a:rPr lang="en-GB" sz="2000" dirty="0"/>
              <a:t> </a:t>
            </a:r>
            <a:r>
              <a:rPr lang="ru-RU" sz="2000" dirty="0"/>
              <a:t>на </a:t>
            </a:r>
            <a:r>
              <a:rPr lang="ru-RU" sz="2000" b="1" dirty="0"/>
              <a:t>Опште функционалне компетенције</a:t>
            </a:r>
            <a:endParaRPr lang="en-GB" sz="2000" b="1" dirty="0"/>
          </a:p>
        </p:txBody>
      </p:sp>
      <p:sp>
        <p:nvSpPr>
          <p:cNvPr id="18" name="Freeform 4"/>
          <p:cNvSpPr/>
          <p:nvPr/>
        </p:nvSpPr>
        <p:spPr>
          <a:xfrm>
            <a:off x="7333872" y="2341151"/>
            <a:ext cx="112209" cy="12484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1" name="Group 60"/>
          <p:cNvGrpSpPr/>
          <p:nvPr/>
        </p:nvGrpSpPr>
        <p:grpSpPr>
          <a:xfrm>
            <a:off x="3382266" y="685666"/>
            <a:ext cx="8401179" cy="5997235"/>
            <a:chOff x="4248401" y="685667"/>
            <a:chExt cx="7535044" cy="531007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" name="Group 1"/>
            <p:cNvGrpSpPr/>
            <p:nvPr/>
          </p:nvGrpSpPr>
          <p:grpSpPr>
            <a:xfrm>
              <a:off x="4671753" y="685667"/>
              <a:ext cx="7111692" cy="5310078"/>
              <a:chOff x="4426085" y="739832"/>
              <a:chExt cx="7377989" cy="5962525"/>
            </a:xfrm>
          </p:grpSpPr>
          <p:grpSp>
            <p:nvGrpSpPr>
              <p:cNvPr id="44" name="Группа 43"/>
              <p:cNvGrpSpPr/>
              <p:nvPr/>
            </p:nvGrpSpPr>
            <p:grpSpPr>
              <a:xfrm>
                <a:off x="4426085" y="739832"/>
                <a:ext cx="7377989" cy="5962525"/>
                <a:chOff x="3624263" y="995362"/>
                <a:chExt cx="11039475" cy="9293227"/>
              </a:xfrm>
            </p:grpSpPr>
            <p:grpSp>
              <p:nvGrpSpPr>
                <p:cNvPr id="36" name="Группа 35"/>
                <p:cNvGrpSpPr/>
                <p:nvPr/>
              </p:nvGrpSpPr>
              <p:grpSpPr>
                <a:xfrm>
                  <a:off x="7842252" y="8548687"/>
                  <a:ext cx="2594940" cy="1739902"/>
                  <a:chOff x="7567613" y="8532813"/>
                  <a:chExt cx="3151187" cy="1755776"/>
                </a:xfrm>
              </p:grpSpPr>
              <p:sp>
                <p:nvSpPr>
                  <p:cNvPr id="37" name="Freeform 6"/>
                  <p:cNvSpPr>
                    <a:spLocks/>
                  </p:cNvSpPr>
                  <p:nvPr/>
                </p:nvSpPr>
                <p:spPr bwMode="auto">
                  <a:xfrm>
                    <a:off x="7567613" y="8532813"/>
                    <a:ext cx="3151187" cy="1616075"/>
                  </a:xfrm>
                  <a:custGeom>
                    <a:avLst/>
                    <a:gdLst>
                      <a:gd name="T0" fmla="*/ 0 w 1985"/>
                      <a:gd name="T1" fmla="*/ 0 h 1018"/>
                      <a:gd name="T2" fmla="*/ 0 w 1985"/>
                      <a:gd name="T3" fmla="*/ 667 h 1018"/>
                      <a:gd name="T4" fmla="*/ 0 w 1985"/>
                      <a:gd name="T5" fmla="*/ 710 h 1018"/>
                      <a:gd name="T6" fmla="*/ 0 w 1985"/>
                      <a:gd name="T7" fmla="*/ 966 h 1018"/>
                      <a:gd name="T8" fmla="*/ 0 w 1985"/>
                      <a:gd name="T9" fmla="*/ 967 h 1018"/>
                      <a:gd name="T10" fmla="*/ 0 w 1985"/>
                      <a:gd name="T11" fmla="*/ 1018 h 1018"/>
                      <a:gd name="T12" fmla="*/ 1985 w 1985"/>
                      <a:gd name="T13" fmla="*/ 1018 h 1018"/>
                      <a:gd name="T14" fmla="*/ 1985 w 1985"/>
                      <a:gd name="T15" fmla="*/ 967 h 1018"/>
                      <a:gd name="T16" fmla="*/ 1985 w 1985"/>
                      <a:gd name="T17" fmla="*/ 966 h 1018"/>
                      <a:gd name="T18" fmla="*/ 1985 w 1985"/>
                      <a:gd name="T19" fmla="*/ 710 h 1018"/>
                      <a:gd name="T20" fmla="*/ 1985 w 1985"/>
                      <a:gd name="T21" fmla="*/ 667 h 1018"/>
                      <a:gd name="T22" fmla="*/ 1985 w 1985"/>
                      <a:gd name="T23" fmla="*/ 0 h 1018"/>
                      <a:gd name="T24" fmla="*/ 0 w 1985"/>
                      <a:gd name="T25" fmla="*/ 0 h 10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985" h="1018">
                        <a:moveTo>
                          <a:pt x="0" y="0"/>
                        </a:moveTo>
                        <a:lnTo>
                          <a:pt x="0" y="667"/>
                        </a:lnTo>
                        <a:lnTo>
                          <a:pt x="0" y="710"/>
                        </a:lnTo>
                        <a:lnTo>
                          <a:pt x="0" y="966"/>
                        </a:lnTo>
                        <a:lnTo>
                          <a:pt x="0" y="967"/>
                        </a:lnTo>
                        <a:lnTo>
                          <a:pt x="0" y="1018"/>
                        </a:lnTo>
                        <a:lnTo>
                          <a:pt x="1985" y="1018"/>
                        </a:lnTo>
                        <a:lnTo>
                          <a:pt x="1985" y="967"/>
                        </a:lnTo>
                        <a:lnTo>
                          <a:pt x="1985" y="966"/>
                        </a:lnTo>
                        <a:lnTo>
                          <a:pt x="1985" y="710"/>
                        </a:lnTo>
                        <a:lnTo>
                          <a:pt x="1985" y="667"/>
                        </a:lnTo>
                        <a:lnTo>
                          <a:pt x="198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4C4C4D"/>
                      </a:gs>
                      <a:gs pos="65000">
                        <a:srgbClr val="747475"/>
                      </a:gs>
                      <a:gs pos="90000">
                        <a:srgbClr val="747475"/>
                      </a:gs>
                      <a:gs pos="95000">
                        <a:srgbClr val="929394"/>
                      </a:gs>
                      <a:gs pos="100000">
                        <a:srgbClr val="0F0F0F"/>
                      </a:gs>
                    </a:gsLst>
                    <a:lin ang="5400000" scaled="1"/>
                  </a:gradFill>
                  <a:ln>
                    <a:noFill/>
                  </a:ln>
                </p:spPr>
                <p:txBody>
                  <a:bodyPr vert="horz" wrap="square" lIns="60696" tIns="30347" rIns="60696" bIns="3034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87"/>
                  </a:p>
                </p:txBody>
              </p:sp>
              <p:sp>
                <p:nvSpPr>
                  <p:cNvPr id="38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7567613" y="10148888"/>
                    <a:ext cx="1576388" cy="103188"/>
                  </a:xfrm>
                  <a:prstGeom prst="rect">
                    <a:avLst/>
                  </a:prstGeom>
                  <a:gradFill>
                    <a:gsLst>
                      <a:gs pos="0">
                        <a:srgbClr val="7F7F80"/>
                      </a:gs>
                      <a:gs pos="65000">
                        <a:srgbClr val="808081"/>
                      </a:gs>
                      <a:gs pos="89000">
                        <a:srgbClr val="8F9091"/>
                      </a:gs>
                      <a:gs pos="92000">
                        <a:srgbClr val="686869"/>
                      </a:gs>
                      <a:gs pos="100000">
                        <a:srgbClr val="909091"/>
                      </a:gs>
                      <a:gs pos="96689">
                        <a:srgbClr val="575758"/>
                      </a:gs>
                      <a:gs pos="95000">
                        <a:srgbClr val="3D3D3E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vert="horz" wrap="square" lIns="60696" tIns="30347" rIns="60696" bIns="3034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87"/>
                  </a:p>
                </p:txBody>
              </p:sp>
              <p:sp>
                <p:nvSpPr>
                  <p:cNvPr id="39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9144000" y="10148888"/>
                    <a:ext cx="1574800" cy="103188"/>
                  </a:xfrm>
                  <a:prstGeom prst="rect">
                    <a:avLst/>
                  </a:prstGeom>
                  <a:gradFill>
                    <a:gsLst>
                      <a:gs pos="0">
                        <a:srgbClr val="7F7F80"/>
                      </a:gs>
                      <a:gs pos="65000">
                        <a:srgbClr val="808081"/>
                      </a:gs>
                      <a:gs pos="89000">
                        <a:srgbClr val="8F9091"/>
                      </a:gs>
                      <a:gs pos="92000">
                        <a:srgbClr val="686869"/>
                      </a:gs>
                      <a:gs pos="100000">
                        <a:srgbClr val="909091"/>
                      </a:gs>
                      <a:gs pos="96689">
                        <a:srgbClr val="575758"/>
                      </a:gs>
                      <a:gs pos="95000">
                        <a:srgbClr val="3D3D3E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vert="horz" wrap="square" lIns="60696" tIns="30347" rIns="60696" bIns="3034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87"/>
                  </a:p>
                </p:txBody>
              </p:sp>
              <p:sp>
                <p:nvSpPr>
                  <p:cNvPr id="40" name="Freeform 9"/>
                  <p:cNvSpPr>
                    <a:spLocks/>
                  </p:cNvSpPr>
                  <p:nvPr/>
                </p:nvSpPr>
                <p:spPr bwMode="auto">
                  <a:xfrm>
                    <a:off x="7624763" y="10252076"/>
                    <a:ext cx="398463" cy="36513"/>
                  </a:xfrm>
                  <a:custGeom>
                    <a:avLst/>
                    <a:gdLst>
                      <a:gd name="T0" fmla="*/ 255 w 279"/>
                      <a:gd name="T1" fmla="*/ 25 h 25"/>
                      <a:gd name="T2" fmla="*/ 23 w 279"/>
                      <a:gd name="T3" fmla="*/ 25 h 25"/>
                      <a:gd name="T4" fmla="*/ 0 w 279"/>
                      <a:gd name="T5" fmla="*/ 1 h 25"/>
                      <a:gd name="T6" fmla="*/ 0 w 279"/>
                      <a:gd name="T7" fmla="*/ 0 h 25"/>
                      <a:gd name="T8" fmla="*/ 279 w 279"/>
                      <a:gd name="T9" fmla="*/ 0 h 25"/>
                      <a:gd name="T10" fmla="*/ 279 w 279"/>
                      <a:gd name="T11" fmla="*/ 1 h 25"/>
                      <a:gd name="T12" fmla="*/ 255 w 279"/>
                      <a:gd name="T13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79" h="25">
                        <a:moveTo>
                          <a:pt x="255" y="25"/>
                        </a:moveTo>
                        <a:cubicBezTo>
                          <a:pt x="23" y="25"/>
                          <a:pt x="23" y="25"/>
                          <a:pt x="23" y="25"/>
                        </a:cubicBezTo>
                        <a:cubicBezTo>
                          <a:pt x="10" y="25"/>
                          <a:pt x="0" y="14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79" y="0"/>
                          <a:pt x="279" y="0"/>
                          <a:pt x="279" y="0"/>
                        </a:cubicBezTo>
                        <a:cubicBezTo>
                          <a:pt x="279" y="1"/>
                          <a:pt x="279" y="1"/>
                          <a:pt x="279" y="1"/>
                        </a:cubicBezTo>
                        <a:cubicBezTo>
                          <a:pt x="279" y="14"/>
                          <a:pt x="268" y="25"/>
                          <a:pt x="255" y="2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75758"/>
                      </a:gs>
                      <a:gs pos="100000">
                        <a:srgbClr val="909091"/>
                      </a:gs>
                    </a:gsLst>
                    <a:lin ang="5400000" scaled="0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0696" tIns="30347" rIns="60696" bIns="3034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87"/>
                  </a:p>
                </p:txBody>
              </p:sp>
              <p:sp>
                <p:nvSpPr>
                  <p:cNvPr id="41" name="Freeform 10"/>
                  <p:cNvSpPr>
                    <a:spLocks/>
                  </p:cNvSpPr>
                  <p:nvPr/>
                </p:nvSpPr>
                <p:spPr bwMode="auto">
                  <a:xfrm>
                    <a:off x="10263188" y="10252076"/>
                    <a:ext cx="398463" cy="36513"/>
                  </a:xfrm>
                  <a:custGeom>
                    <a:avLst/>
                    <a:gdLst>
                      <a:gd name="T0" fmla="*/ 255 w 279"/>
                      <a:gd name="T1" fmla="*/ 25 h 25"/>
                      <a:gd name="T2" fmla="*/ 23 w 279"/>
                      <a:gd name="T3" fmla="*/ 25 h 25"/>
                      <a:gd name="T4" fmla="*/ 0 w 279"/>
                      <a:gd name="T5" fmla="*/ 1 h 25"/>
                      <a:gd name="T6" fmla="*/ 0 w 279"/>
                      <a:gd name="T7" fmla="*/ 0 h 25"/>
                      <a:gd name="T8" fmla="*/ 279 w 279"/>
                      <a:gd name="T9" fmla="*/ 0 h 25"/>
                      <a:gd name="T10" fmla="*/ 279 w 279"/>
                      <a:gd name="T11" fmla="*/ 1 h 25"/>
                      <a:gd name="T12" fmla="*/ 255 w 279"/>
                      <a:gd name="T13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79" h="25">
                        <a:moveTo>
                          <a:pt x="255" y="25"/>
                        </a:moveTo>
                        <a:cubicBezTo>
                          <a:pt x="23" y="25"/>
                          <a:pt x="23" y="25"/>
                          <a:pt x="23" y="25"/>
                        </a:cubicBezTo>
                        <a:cubicBezTo>
                          <a:pt x="10" y="25"/>
                          <a:pt x="0" y="14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79" y="0"/>
                          <a:pt x="279" y="0"/>
                          <a:pt x="279" y="0"/>
                        </a:cubicBezTo>
                        <a:cubicBezTo>
                          <a:pt x="279" y="1"/>
                          <a:pt x="279" y="1"/>
                          <a:pt x="279" y="1"/>
                        </a:cubicBezTo>
                        <a:cubicBezTo>
                          <a:pt x="279" y="14"/>
                          <a:pt x="268" y="25"/>
                          <a:pt x="255" y="2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75758"/>
                      </a:gs>
                      <a:gs pos="100000">
                        <a:srgbClr val="909091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vert="horz" wrap="square" lIns="60696" tIns="30347" rIns="60696" bIns="3034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87"/>
                  </a:p>
                </p:txBody>
              </p:sp>
            </p:grpSp>
            <p:sp>
              <p:nvSpPr>
                <p:cNvPr id="34" name="Freeform 16"/>
                <p:cNvSpPr>
                  <a:spLocks/>
                </p:cNvSpPr>
                <p:nvPr/>
              </p:nvSpPr>
              <p:spPr bwMode="auto">
                <a:xfrm>
                  <a:off x="3624263" y="995362"/>
                  <a:ext cx="11039475" cy="7043738"/>
                </a:xfrm>
                <a:custGeom>
                  <a:avLst/>
                  <a:gdLst>
                    <a:gd name="T0" fmla="*/ 7701 w 7701"/>
                    <a:gd name="T1" fmla="*/ 4499 h 4499"/>
                    <a:gd name="T2" fmla="*/ 0 w 7701"/>
                    <a:gd name="T3" fmla="*/ 4499 h 4499"/>
                    <a:gd name="T4" fmla="*/ 0 w 7701"/>
                    <a:gd name="T5" fmla="*/ 137 h 4499"/>
                    <a:gd name="T6" fmla="*/ 138 w 7701"/>
                    <a:gd name="T7" fmla="*/ 0 h 4499"/>
                    <a:gd name="T8" fmla="*/ 7564 w 7701"/>
                    <a:gd name="T9" fmla="*/ 0 h 4499"/>
                    <a:gd name="T10" fmla="*/ 7701 w 7701"/>
                    <a:gd name="T11" fmla="*/ 137 h 4499"/>
                    <a:gd name="T12" fmla="*/ 7701 w 7701"/>
                    <a:gd name="T13" fmla="*/ 4499 h 4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701" h="4499">
                      <a:moveTo>
                        <a:pt x="7701" y="4499"/>
                      </a:moveTo>
                      <a:cubicBezTo>
                        <a:pt x="0" y="4499"/>
                        <a:pt x="0" y="4499"/>
                        <a:pt x="0" y="4499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61"/>
                        <a:pt x="62" y="0"/>
                        <a:pt x="138" y="0"/>
                      </a:cubicBezTo>
                      <a:cubicBezTo>
                        <a:pt x="7564" y="0"/>
                        <a:pt x="7564" y="0"/>
                        <a:pt x="7564" y="0"/>
                      </a:cubicBezTo>
                      <a:cubicBezTo>
                        <a:pt x="7640" y="0"/>
                        <a:pt x="7701" y="61"/>
                        <a:pt x="7701" y="137"/>
                      </a:cubicBezTo>
                      <a:cubicBezTo>
                        <a:pt x="7701" y="4499"/>
                        <a:pt x="7701" y="4499"/>
                        <a:pt x="7701" y="4499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3" name="Freeform 15"/>
                <p:cNvSpPr>
                  <a:spLocks/>
                </p:cNvSpPr>
                <p:nvPr/>
              </p:nvSpPr>
              <p:spPr bwMode="auto">
                <a:xfrm>
                  <a:off x="3624263" y="7445375"/>
                  <a:ext cx="11039475" cy="1120775"/>
                </a:xfrm>
                <a:custGeom>
                  <a:avLst/>
                  <a:gdLst>
                    <a:gd name="T0" fmla="*/ 0 w 7701"/>
                    <a:gd name="T1" fmla="*/ 0 h 782"/>
                    <a:gd name="T2" fmla="*/ 0 w 7701"/>
                    <a:gd name="T3" fmla="*/ 640 h 782"/>
                    <a:gd name="T4" fmla="*/ 142 w 7701"/>
                    <a:gd name="T5" fmla="*/ 782 h 782"/>
                    <a:gd name="T6" fmla="*/ 7559 w 7701"/>
                    <a:gd name="T7" fmla="*/ 782 h 782"/>
                    <a:gd name="T8" fmla="*/ 7701 w 7701"/>
                    <a:gd name="T9" fmla="*/ 640 h 782"/>
                    <a:gd name="T10" fmla="*/ 7701 w 7701"/>
                    <a:gd name="T11" fmla="*/ 0 h 782"/>
                    <a:gd name="T12" fmla="*/ 0 w 7701"/>
                    <a:gd name="T13" fmla="*/ 0 h 7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701" h="782">
                      <a:moveTo>
                        <a:pt x="0" y="0"/>
                      </a:moveTo>
                      <a:cubicBezTo>
                        <a:pt x="0" y="640"/>
                        <a:pt x="0" y="640"/>
                        <a:pt x="0" y="640"/>
                      </a:cubicBezTo>
                      <a:cubicBezTo>
                        <a:pt x="0" y="719"/>
                        <a:pt x="64" y="782"/>
                        <a:pt x="142" y="782"/>
                      </a:cubicBezTo>
                      <a:cubicBezTo>
                        <a:pt x="7559" y="782"/>
                        <a:pt x="7559" y="782"/>
                        <a:pt x="7559" y="782"/>
                      </a:cubicBezTo>
                      <a:cubicBezTo>
                        <a:pt x="7638" y="782"/>
                        <a:pt x="7701" y="719"/>
                        <a:pt x="7701" y="640"/>
                      </a:cubicBezTo>
                      <a:cubicBezTo>
                        <a:pt x="7701" y="0"/>
                        <a:pt x="7701" y="0"/>
                        <a:pt x="770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pic>
            <p:nvPicPr>
              <p:cNvPr id="14" name="Picture 13" descr="A screenshot of a computer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5201" y="996669"/>
                <a:ext cx="6914036" cy="3858271"/>
              </a:xfrm>
              <a:prstGeom prst="rect">
                <a:avLst/>
              </a:prstGeom>
            </p:spPr>
          </p:pic>
        </p:grpSp>
        <p:cxnSp>
          <p:nvCxnSpPr>
            <p:cNvPr id="47" name="Elbow Connector 46"/>
            <p:cNvCxnSpPr/>
            <p:nvPr/>
          </p:nvCxnSpPr>
          <p:spPr>
            <a:xfrm rot="10800000" flipV="1">
              <a:off x="4248401" y="2432136"/>
              <a:ext cx="2049340" cy="1174600"/>
            </a:xfrm>
            <a:prstGeom prst="bentConnector3">
              <a:avLst>
                <a:gd name="adj1" fmla="val 3931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Freeform 4"/>
          <p:cNvSpPr/>
          <p:nvPr/>
        </p:nvSpPr>
        <p:spPr>
          <a:xfrm rot="7019629" flipV="1">
            <a:off x="6900089" y="2606374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4" name="Oval 63"/>
          <p:cNvSpPr/>
          <p:nvPr/>
        </p:nvSpPr>
        <p:spPr>
          <a:xfrm>
            <a:off x="5667173" y="2519520"/>
            <a:ext cx="1144996" cy="230384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1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0387" y="1354722"/>
            <a:ext cx="7726507" cy="5684148"/>
            <a:chOff x="1471969" y="1827461"/>
            <a:chExt cx="5419899" cy="40436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0" name="Группа 43"/>
            <p:cNvGrpSpPr/>
            <p:nvPr/>
          </p:nvGrpSpPr>
          <p:grpSpPr>
            <a:xfrm>
              <a:off x="1471969" y="1827461"/>
              <a:ext cx="5419899" cy="4043622"/>
              <a:chOff x="3624263" y="995362"/>
              <a:chExt cx="11039475" cy="9293227"/>
            </a:xfrm>
          </p:grpSpPr>
          <p:grpSp>
            <p:nvGrpSpPr>
              <p:cNvPr id="22" name="Группа 35"/>
              <p:cNvGrpSpPr/>
              <p:nvPr/>
            </p:nvGrpSpPr>
            <p:grpSpPr>
              <a:xfrm>
                <a:off x="7842252" y="8548687"/>
                <a:ext cx="2594940" cy="1739902"/>
                <a:chOff x="7567613" y="8532813"/>
                <a:chExt cx="3151187" cy="1755776"/>
              </a:xfrm>
            </p:grpSpPr>
            <p:sp>
              <p:nvSpPr>
                <p:cNvPr id="26" name="Freeform 6"/>
                <p:cNvSpPr>
                  <a:spLocks/>
                </p:cNvSpPr>
                <p:nvPr/>
              </p:nvSpPr>
              <p:spPr bwMode="auto">
                <a:xfrm>
                  <a:off x="7567613" y="8532813"/>
                  <a:ext cx="3151187" cy="1616075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27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28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29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0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3624263" y="7445375"/>
                <a:ext cx="11039475" cy="1120775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auto">
              <a:xfrm>
                <a:off x="4611688" y="995362"/>
                <a:ext cx="10052050" cy="5397500"/>
              </a:xfrm>
              <a:custGeom>
                <a:avLst/>
                <a:gdLst>
                  <a:gd name="T0" fmla="*/ 6876 w 7013"/>
                  <a:gd name="T1" fmla="*/ 0 h 3766"/>
                  <a:gd name="T2" fmla="*/ 0 w 7013"/>
                  <a:gd name="T3" fmla="*/ 0 h 3766"/>
                  <a:gd name="T4" fmla="*/ 7013 w 7013"/>
                  <a:gd name="T5" fmla="*/ 3766 h 3766"/>
                  <a:gd name="T6" fmla="*/ 7013 w 7013"/>
                  <a:gd name="T7" fmla="*/ 137 h 3766"/>
                  <a:gd name="T8" fmla="*/ 6876 w 7013"/>
                  <a:gd name="T9" fmla="*/ 0 h 3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3" h="3766">
                    <a:moveTo>
                      <a:pt x="68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013" y="3766"/>
                      <a:pt x="7013" y="3766"/>
                      <a:pt x="7013" y="3766"/>
                    </a:cubicBezTo>
                    <a:cubicBezTo>
                      <a:pt x="7013" y="137"/>
                      <a:pt x="7013" y="137"/>
                      <a:pt x="7013" y="137"/>
                    </a:cubicBezTo>
                    <a:cubicBezTo>
                      <a:pt x="7013" y="61"/>
                      <a:pt x="6952" y="0"/>
                      <a:pt x="6876" y="0"/>
                    </a:cubicBezTo>
                  </a:path>
                </a:pathLst>
              </a:custGeom>
              <a:gradFill>
                <a:gsLst>
                  <a:gs pos="10000">
                    <a:schemeClr val="bg1">
                      <a:alpha val="30000"/>
                    </a:schemeClr>
                  </a:gs>
                  <a:gs pos="90000">
                    <a:schemeClr val="tx1">
                      <a:alpha val="30000"/>
                    </a:schemeClr>
                  </a:gs>
                </a:gsLst>
                <a:lin ang="6300000" scaled="0"/>
              </a:gradFill>
              <a:ln>
                <a:noFill/>
              </a:ln>
              <a:effectLst/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31" name="Picture 30" descr="A screenshot of a computer&#10;&#10;Description automatically generated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5505" y="1994475"/>
              <a:ext cx="5088625" cy="2594990"/>
            </a:xfrm>
            <a:prstGeom prst="rect">
              <a:avLst/>
            </a:prstGeom>
            <a:effectLst/>
          </p:spPr>
        </p:pic>
      </p:grpSp>
      <p:sp>
        <p:nvSpPr>
          <p:cNvPr id="32" name="Rectangle 31"/>
          <p:cNvSpPr/>
          <p:nvPr/>
        </p:nvSpPr>
        <p:spPr>
          <a:xfrm>
            <a:off x="8470333" y="1173852"/>
            <a:ext cx="3347622" cy="38028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Након клика на Опште функционалне компетенције отвориће Вам се страница на којој се налазе тестови за проверу три компетенциј</a:t>
            </a:r>
            <a:r>
              <a:rPr lang="sr-Cyrl-RS" sz="2000" kern="100" dirty="0">
                <a:ea typeface="Aptos"/>
                <a:cs typeface="Times New Roman" panose="02020603050405020304" pitchFamily="18" charset="0"/>
              </a:rPr>
              <a:t>е и на којој је потребно да кликнете на први тест – </a:t>
            </a: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,,</a:t>
            </a:r>
            <a:r>
              <a:rPr lang="sr-Cyrl-CS" sz="2000" b="1" kern="100" dirty="0">
                <a:ea typeface="Aptos"/>
                <a:cs typeface="Times New Roman" panose="02020603050405020304" pitchFamily="18" charset="0"/>
              </a:rPr>
              <a:t>Организација и рад органа АП односно ЈЛС у Републици Србији“</a:t>
            </a:r>
            <a:endParaRPr lang="en-GB" sz="2000" kern="100" dirty="0">
              <a:effectLst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000" kern="100" dirty="0">
              <a:effectLst/>
              <a:ea typeface="Aptos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94922" y="1173852"/>
            <a:ext cx="4099494" cy="16179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4"/>
          <p:cNvSpPr/>
          <p:nvPr/>
        </p:nvSpPr>
        <p:spPr>
          <a:xfrm rot="7019629" flipV="1">
            <a:off x="3678168" y="2915396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5" name="Oval 44"/>
          <p:cNvSpPr/>
          <p:nvPr/>
        </p:nvSpPr>
        <p:spPr>
          <a:xfrm>
            <a:off x="1632760" y="2578930"/>
            <a:ext cx="2523038" cy="385334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38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"/>
          <p:cNvSpPr/>
          <p:nvPr/>
        </p:nvSpPr>
        <p:spPr>
          <a:xfrm rot="7019629" flipV="1">
            <a:off x="9312613" y="1992684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0"/>
          <p:cNvGrpSpPr/>
          <p:nvPr/>
        </p:nvGrpSpPr>
        <p:grpSpPr>
          <a:xfrm>
            <a:off x="72844" y="166761"/>
            <a:ext cx="5969250" cy="4640092"/>
            <a:chOff x="231788" y="1993716"/>
            <a:chExt cx="6674504" cy="486428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33" name="Группа 43"/>
            <p:cNvGrpSpPr/>
            <p:nvPr/>
          </p:nvGrpSpPr>
          <p:grpSpPr>
            <a:xfrm>
              <a:off x="231788" y="1993716"/>
              <a:ext cx="6674504" cy="4864284"/>
              <a:chOff x="3624263" y="995362"/>
              <a:chExt cx="11039475" cy="9293227"/>
            </a:xfrm>
          </p:grpSpPr>
          <p:grpSp>
            <p:nvGrpSpPr>
              <p:cNvPr id="35" name="Группа 35"/>
              <p:cNvGrpSpPr/>
              <p:nvPr/>
            </p:nvGrpSpPr>
            <p:grpSpPr>
              <a:xfrm>
                <a:off x="7842252" y="8548687"/>
                <a:ext cx="2594940" cy="1739902"/>
                <a:chOff x="7567613" y="8532813"/>
                <a:chExt cx="3151187" cy="1755776"/>
              </a:xfrm>
            </p:grpSpPr>
            <p:sp>
              <p:nvSpPr>
                <p:cNvPr id="39" name="Freeform 6"/>
                <p:cNvSpPr>
                  <a:spLocks/>
                </p:cNvSpPr>
                <p:nvPr/>
              </p:nvSpPr>
              <p:spPr bwMode="auto">
                <a:xfrm>
                  <a:off x="7567613" y="8532813"/>
                  <a:ext cx="3151187" cy="1616075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0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1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2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4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37" name="Freeform 15"/>
              <p:cNvSpPr>
                <a:spLocks/>
              </p:cNvSpPr>
              <p:nvPr/>
            </p:nvSpPr>
            <p:spPr bwMode="auto">
              <a:xfrm>
                <a:off x="3624263" y="7445375"/>
                <a:ext cx="11039475" cy="1120775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4611688" y="995362"/>
                <a:ext cx="10052050" cy="5397500"/>
              </a:xfrm>
              <a:custGeom>
                <a:avLst/>
                <a:gdLst>
                  <a:gd name="T0" fmla="*/ 6876 w 7013"/>
                  <a:gd name="T1" fmla="*/ 0 h 3766"/>
                  <a:gd name="T2" fmla="*/ 0 w 7013"/>
                  <a:gd name="T3" fmla="*/ 0 h 3766"/>
                  <a:gd name="T4" fmla="*/ 7013 w 7013"/>
                  <a:gd name="T5" fmla="*/ 3766 h 3766"/>
                  <a:gd name="T6" fmla="*/ 7013 w 7013"/>
                  <a:gd name="T7" fmla="*/ 137 h 3766"/>
                  <a:gd name="T8" fmla="*/ 6876 w 7013"/>
                  <a:gd name="T9" fmla="*/ 0 h 3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3" h="3766">
                    <a:moveTo>
                      <a:pt x="68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013" y="3766"/>
                      <a:pt x="7013" y="3766"/>
                      <a:pt x="7013" y="3766"/>
                    </a:cubicBezTo>
                    <a:cubicBezTo>
                      <a:pt x="7013" y="137"/>
                      <a:pt x="7013" y="137"/>
                      <a:pt x="7013" y="137"/>
                    </a:cubicBezTo>
                    <a:cubicBezTo>
                      <a:pt x="7013" y="61"/>
                      <a:pt x="6952" y="0"/>
                      <a:pt x="6876" y="0"/>
                    </a:cubicBezTo>
                  </a:path>
                </a:pathLst>
              </a:custGeom>
              <a:gradFill>
                <a:gsLst>
                  <a:gs pos="10000">
                    <a:schemeClr val="bg1">
                      <a:alpha val="30000"/>
                    </a:schemeClr>
                  </a:gs>
                  <a:gs pos="90000">
                    <a:schemeClr val="tx1">
                      <a:alpha val="30000"/>
                    </a:schemeClr>
                  </a:gs>
                </a:gsLst>
                <a:lin ang="6300000" scaled="0"/>
              </a:gradFill>
              <a:ln>
                <a:noFill/>
              </a:ln>
              <a:effectLst/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34" name="Picture 33" descr="A screenshot of a compute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83" y="2242540"/>
              <a:ext cx="6211540" cy="3108318"/>
            </a:xfrm>
            <a:prstGeom prst="rect">
              <a:avLst/>
            </a:prstGeom>
          </p:spPr>
        </p:pic>
      </p:grpSp>
      <p:cxnSp>
        <p:nvCxnSpPr>
          <p:cNvPr id="10" name="Straight Arrow Connector 9"/>
          <p:cNvCxnSpPr/>
          <p:nvPr/>
        </p:nvCxnSpPr>
        <p:spPr>
          <a:xfrm flipV="1">
            <a:off x="387727" y="2696480"/>
            <a:ext cx="979142" cy="23301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6246803" y="166761"/>
            <a:ext cx="5891211" cy="4609882"/>
            <a:chOff x="6296070" y="2741653"/>
            <a:chExt cx="5810945" cy="412643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46" name="Группа 43"/>
            <p:cNvGrpSpPr/>
            <p:nvPr/>
          </p:nvGrpSpPr>
          <p:grpSpPr>
            <a:xfrm>
              <a:off x="6296070" y="2741653"/>
              <a:ext cx="5810945" cy="4126433"/>
              <a:chOff x="3624263" y="995362"/>
              <a:chExt cx="11039475" cy="9315998"/>
            </a:xfrm>
          </p:grpSpPr>
          <p:grpSp>
            <p:nvGrpSpPr>
              <p:cNvPr id="48" name="Группа 35"/>
              <p:cNvGrpSpPr/>
              <p:nvPr/>
            </p:nvGrpSpPr>
            <p:grpSpPr>
              <a:xfrm>
                <a:off x="7842252" y="8548684"/>
                <a:ext cx="2594940" cy="1762676"/>
                <a:chOff x="7567613" y="8532811"/>
                <a:chExt cx="3151187" cy="1778758"/>
              </a:xfrm>
            </p:grpSpPr>
            <p:sp>
              <p:nvSpPr>
                <p:cNvPr id="52" name="Freeform 6"/>
                <p:cNvSpPr>
                  <a:spLocks/>
                </p:cNvSpPr>
                <p:nvPr/>
              </p:nvSpPr>
              <p:spPr bwMode="auto">
                <a:xfrm>
                  <a:off x="7567613" y="8532811"/>
                  <a:ext cx="3151187" cy="1778758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53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54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55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56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49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50" name="Freeform 15"/>
              <p:cNvSpPr>
                <a:spLocks/>
              </p:cNvSpPr>
              <p:nvPr/>
            </p:nvSpPr>
            <p:spPr bwMode="auto">
              <a:xfrm>
                <a:off x="3624263" y="7445372"/>
                <a:ext cx="11039475" cy="1214591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51" name="Freeform 17"/>
              <p:cNvSpPr>
                <a:spLocks/>
              </p:cNvSpPr>
              <p:nvPr/>
            </p:nvSpPr>
            <p:spPr bwMode="auto">
              <a:xfrm>
                <a:off x="4611688" y="995362"/>
                <a:ext cx="10052050" cy="5397500"/>
              </a:xfrm>
              <a:custGeom>
                <a:avLst/>
                <a:gdLst>
                  <a:gd name="T0" fmla="*/ 6876 w 7013"/>
                  <a:gd name="T1" fmla="*/ 0 h 3766"/>
                  <a:gd name="T2" fmla="*/ 0 w 7013"/>
                  <a:gd name="T3" fmla="*/ 0 h 3766"/>
                  <a:gd name="T4" fmla="*/ 7013 w 7013"/>
                  <a:gd name="T5" fmla="*/ 3766 h 3766"/>
                  <a:gd name="T6" fmla="*/ 7013 w 7013"/>
                  <a:gd name="T7" fmla="*/ 137 h 3766"/>
                  <a:gd name="T8" fmla="*/ 6876 w 7013"/>
                  <a:gd name="T9" fmla="*/ 0 h 3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3" h="3766">
                    <a:moveTo>
                      <a:pt x="68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013" y="3766"/>
                      <a:pt x="7013" y="3766"/>
                      <a:pt x="7013" y="3766"/>
                    </a:cubicBezTo>
                    <a:cubicBezTo>
                      <a:pt x="7013" y="137"/>
                      <a:pt x="7013" y="137"/>
                      <a:pt x="7013" y="137"/>
                    </a:cubicBezTo>
                    <a:cubicBezTo>
                      <a:pt x="7013" y="61"/>
                      <a:pt x="6952" y="0"/>
                      <a:pt x="6876" y="0"/>
                    </a:cubicBezTo>
                  </a:path>
                </a:pathLst>
              </a:custGeom>
              <a:gradFill>
                <a:gsLst>
                  <a:gs pos="10000">
                    <a:schemeClr val="bg1">
                      <a:alpha val="30000"/>
                    </a:schemeClr>
                  </a:gs>
                  <a:gs pos="90000">
                    <a:schemeClr val="tx1">
                      <a:alpha val="30000"/>
                    </a:schemeClr>
                  </a:gs>
                </a:gsLst>
                <a:lin ang="6300000" scaled="0"/>
              </a:gradFill>
              <a:ln>
                <a:noFill/>
              </a:ln>
              <a:effectLst/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57" name="Picture 56" descr="A screenshot of a compute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9936" y="2954117"/>
              <a:ext cx="5379395" cy="2639288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377268" y="4975811"/>
            <a:ext cx="5756710" cy="1738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000" kern="100" dirty="0">
                <a:ea typeface="Aptos"/>
                <a:cs typeface="Times New Roman" panose="02020603050405020304" pitchFamily="18" charset="0"/>
              </a:rPr>
              <a:t>Кликом на </a:t>
            </a: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,,</a:t>
            </a:r>
            <a:r>
              <a:rPr lang="sr-Cyrl-CS" sz="2000" b="1" kern="100" dirty="0">
                <a:ea typeface="Aptos"/>
                <a:cs typeface="Times New Roman" panose="02020603050405020304" pitchFamily="18" charset="0"/>
              </a:rPr>
              <a:t>Организација и рад органа АП односно ЈЛС у Републици Србији“ </a:t>
            </a: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отвориће Вам се страница са упуством за рад, након прочитаног упутства </a:t>
            </a:r>
            <a:r>
              <a:rPr lang="sr-Cyrl-RS" sz="2000" kern="100" dirty="0">
                <a:ea typeface="Aptos"/>
                <a:cs typeface="Times New Roman" panose="02020603050405020304" pitchFamily="18" charset="0"/>
              </a:rPr>
              <a:t>потребно је кликнути на </a:t>
            </a:r>
            <a:r>
              <a:rPr lang="sr-Cyrl-RS" sz="2000" b="1" kern="100" dirty="0">
                <a:ea typeface="Aptos"/>
                <a:cs typeface="Times New Roman" panose="02020603050405020304" pitchFamily="18" charset="0"/>
              </a:rPr>
              <a:t>Покушај решавања теста</a:t>
            </a:r>
            <a:endParaRPr lang="en-GB" b="1" kern="100" dirty="0">
              <a:effectLst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601548" y="4975811"/>
            <a:ext cx="5177153" cy="13873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000" kern="100" dirty="0">
                <a:ea typeface="Aptos"/>
                <a:cs typeface="Times New Roman" panose="02020603050405020304" pitchFamily="18" charset="0"/>
              </a:rPr>
              <a:t>Након што сте кликнули на Покушај решавања теста отвориће Вам се прозор на којем је додатно потребно да кликнете на </a:t>
            </a:r>
            <a:r>
              <a:rPr lang="sr-Cyrl-RS" sz="2000" b="1" kern="100" dirty="0">
                <a:ea typeface="Aptos"/>
                <a:cs typeface="Times New Roman" panose="02020603050405020304" pitchFamily="18" charset="0"/>
              </a:rPr>
              <a:t>Започни покушај решавања</a:t>
            </a:r>
            <a:endParaRPr lang="en-GB" sz="2000" b="1" kern="100" dirty="0">
              <a:effectLst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8092827" y="2173557"/>
            <a:ext cx="1509732" cy="301769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1183026" y="2501347"/>
            <a:ext cx="1144996" cy="239416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form 4"/>
          <p:cNvSpPr/>
          <p:nvPr/>
        </p:nvSpPr>
        <p:spPr>
          <a:xfrm rot="7019629" flipV="1">
            <a:off x="2166966" y="2680319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4"/>
          <p:cNvSpPr/>
          <p:nvPr/>
        </p:nvSpPr>
        <p:spPr>
          <a:xfrm rot="7019629" flipV="1">
            <a:off x="8790103" y="2437707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cxnSp>
        <p:nvCxnSpPr>
          <p:cNvPr id="67" name="Straight Arrow Connector 66"/>
          <p:cNvCxnSpPr/>
          <p:nvPr/>
        </p:nvCxnSpPr>
        <p:spPr>
          <a:xfrm flipV="1">
            <a:off x="6646013" y="2487173"/>
            <a:ext cx="1822227" cy="24886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70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Elbow Connector 84"/>
          <p:cNvCxnSpPr/>
          <p:nvPr/>
        </p:nvCxnSpPr>
        <p:spPr>
          <a:xfrm>
            <a:off x="1951540" y="5404629"/>
            <a:ext cx="3644595" cy="1014121"/>
          </a:xfrm>
          <a:prstGeom prst="bentConnector3">
            <a:avLst>
              <a:gd name="adj1" fmla="val 13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16200000" flipH="1">
            <a:off x="388411" y="4065221"/>
            <a:ext cx="1627786" cy="15745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3486378" y="39013"/>
            <a:ext cx="7255310" cy="5209193"/>
            <a:chOff x="2558893" y="1115110"/>
            <a:chExt cx="7111692" cy="531007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5" name="Группа 43"/>
            <p:cNvGrpSpPr/>
            <p:nvPr/>
          </p:nvGrpSpPr>
          <p:grpSpPr>
            <a:xfrm>
              <a:off x="2558893" y="1115110"/>
              <a:ext cx="7111692" cy="5310078"/>
              <a:chOff x="3624263" y="995362"/>
              <a:chExt cx="11039475" cy="9293227"/>
            </a:xfrm>
          </p:grpSpPr>
          <p:grpSp>
            <p:nvGrpSpPr>
              <p:cNvPr id="7" name="Группа 35"/>
              <p:cNvGrpSpPr/>
              <p:nvPr/>
            </p:nvGrpSpPr>
            <p:grpSpPr>
              <a:xfrm>
                <a:off x="7842252" y="8548687"/>
                <a:ext cx="2594940" cy="1739902"/>
                <a:chOff x="7567613" y="8532813"/>
                <a:chExt cx="3151187" cy="1755776"/>
              </a:xfrm>
            </p:grpSpPr>
            <p:sp>
              <p:nvSpPr>
                <p:cNvPr id="10" name="Freeform 6"/>
                <p:cNvSpPr>
                  <a:spLocks/>
                </p:cNvSpPr>
                <p:nvPr/>
              </p:nvSpPr>
              <p:spPr bwMode="auto">
                <a:xfrm>
                  <a:off x="7567613" y="8532813"/>
                  <a:ext cx="3151187" cy="1616075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1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2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3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4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8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9" name="Freeform 15"/>
              <p:cNvSpPr>
                <a:spLocks/>
              </p:cNvSpPr>
              <p:nvPr/>
            </p:nvSpPr>
            <p:spPr bwMode="auto">
              <a:xfrm>
                <a:off x="3624263" y="7445375"/>
                <a:ext cx="11039475" cy="1120775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15" name="Picture 14" descr="A screenshot of a computer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714" y="1379733"/>
              <a:ext cx="6634536" cy="34001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8" name="Rectangle 17"/>
          <p:cNvSpPr/>
          <p:nvPr/>
        </p:nvSpPr>
        <p:spPr>
          <a:xfrm>
            <a:off x="276226" y="130595"/>
            <a:ext cx="2631799" cy="1738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Прочитајте питање и одговорите тако што ћете изабрати један од понуђених одговора</a:t>
            </a:r>
            <a:endParaRPr lang="en-GB" sz="2000" kern="100" dirty="0">
              <a:effectLst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7940" y="2901561"/>
            <a:ext cx="3001342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На питања можете одговарати по редоследу који Вам одговара</a:t>
            </a:r>
            <a:r>
              <a:rPr lang="sr-Cyrl-RS" sz="2000" dirty="0"/>
              <a:t> (</a:t>
            </a:r>
            <a:r>
              <a:rPr lang="sr-Cyrl-RS" sz="2000" dirty="0">
                <a:solidFill>
                  <a:srgbClr val="C00000"/>
                </a:solidFill>
              </a:rPr>
              <a:t>који можете променити у току рада теста):</a:t>
            </a:r>
            <a:endParaRPr lang="sr-Cyrl-CS" sz="2000" kern="100" dirty="0">
              <a:solidFill>
                <a:srgbClr val="C00000"/>
              </a:solidFill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62" name="Freeform 4"/>
          <p:cNvSpPr/>
          <p:nvPr/>
        </p:nvSpPr>
        <p:spPr>
          <a:xfrm rot="7019629" flipV="1">
            <a:off x="4771594" y="1361244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4"/>
          <p:cNvSpPr/>
          <p:nvPr/>
        </p:nvSpPr>
        <p:spPr>
          <a:xfrm rot="7019629" flipV="1">
            <a:off x="9939677" y="3143140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cxnSp>
        <p:nvCxnSpPr>
          <p:cNvPr id="65" name="Straight Arrow Connector 64"/>
          <p:cNvCxnSpPr/>
          <p:nvPr/>
        </p:nvCxnSpPr>
        <p:spPr>
          <a:xfrm flipV="1">
            <a:off x="3788472" y="1798655"/>
            <a:ext cx="733684" cy="342926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10314709" y="3148674"/>
            <a:ext cx="1242" cy="23213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5124632" y="5519041"/>
            <a:ext cx="6712326" cy="1274867"/>
            <a:chOff x="5124632" y="5519041"/>
            <a:chExt cx="6712326" cy="1274867"/>
          </a:xfrm>
        </p:grpSpPr>
        <p:sp>
          <p:nvSpPr>
            <p:cNvPr id="21" name="Rectangle 20"/>
            <p:cNvSpPr/>
            <p:nvPr/>
          </p:nvSpPr>
          <p:spPr>
            <a:xfrm>
              <a:off x="5482278" y="5728232"/>
              <a:ext cx="6354680" cy="10656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sr-Cyrl-CS" sz="2000" kern="100" dirty="0">
                  <a:ea typeface="Aptos"/>
                  <a:cs typeface="Times New Roman" panose="02020603050405020304" pitchFamily="18" charset="0"/>
                </a:rPr>
                <a:t>Уколико желите одговарати по реду након одговора на питање кликните на поље </a:t>
              </a:r>
              <a:r>
                <a:rPr lang="sr-Cyrl-CS" sz="2000" b="1" kern="100" dirty="0">
                  <a:ea typeface="Aptos"/>
                  <a:cs typeface="Times New Roman" panose="02020603050405020304" pitchFamily="18" charset="0"/>
                </a:rPr>
                <a:t>Следећа страница </a:t>
              </a:r>
              <a:r>
                <a:rPr lang="sr-Cyrl-CS" sz="2000" kern="100" dirty="0">
                  <a:ea typeface="Aptos"/>
                  <a:cs typeface="Times New Roman" panose="02020603050405020304" pitchFamily="18" charset="0"/>
                </a:rPr>
                <a:t>која се налази у доњем десном углу</a:t>
              </a:r>
              <a:endParaRPr lang="en-GB" sz="2000" kern="100" dirty="0">
                <a:effectLst/>
                <a:ea typeface="Aptos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5124632" y="5519041"/>
              <a:ext cx="395680" cy="39264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dirty="0">
                  <a:solidFill>
                    <a:sysClr val="windowText" lastClr="000000"/>
                  </a:solidFill>
                </a:rPr>
                <a:t>2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68611" y="4991194"/>
            <a:ext cx="4239751" cy="1252593"/>
            <a:chOff x="768611" y="4991194"/>
            <a:chExt cx="4239751" cy="1252593"/>
          </a:xfrm>
        </p:grpSpPr>
        <p:sp>
          <p:nvSpPr>
            <p:cNvPr id="19" name="Rectangle 18"/>
            <p:cNvSpPr/>
            <p:nvPr/>
          </p:nvSpPr>
          <p:spPr>
            <a:xfrm>
              <a:off x="1021602" y="5178111"/>
              <a:ext cx="3986760" cy="10656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sr-Cyrl-CS" sz="2000" kern="100" dirty="0">
                  <a:ea typeface="Aptos"/>
                  <a:cs typeface="Times New Roman" panose="02020603050405020304" pitchFamily="18" charset="0"/>
                </a:rPr>
                <a:t>избором питања </a:t>
              </a:r>
              <a:r>
                <a:rPr lang="sr-Cyrl-CS" sz="2000" b="1" kern="100" dirty="0">
                  <a:ea typeface="Aptos"/>
                  <a:cs typeface="Times New Roman" panose="02020603050405020304" pitchFamily="18" charset="0"/>
                </a:rPr>
                <a:t>преко квадратића </a:t>
              </a:r>
              <a:r>
                <a:rPr lang="sr-Cyrl-CS" sz="2000" kern="100" dirty="0">
                  <a:ea typeface="Aptos"/>
                  <a:cs typeface="Times New Roman" panose="02020603050405020304" pitchFamily="18" charset="0"/>
                </a:rPr>
                <a:t>са бројем питања који се налазе у горњем левом углу</a:t>
              </a:r>
              <a:endParaRPr lang="en-GB" sz="2000" kern="100" dirty="0">
                <a:effectLst/>
                <a:ea typeface="Aptos"/>
                <a:cs typeface="Times New Roman" panose="02020603050405020304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768611" y="4991194"/>
              <a:ext cx="395680" cy="39264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dirty="0">
                  <a:solidFill>
                    <a:sysClr val="windowText" lastClr="000000"/>
                  </a:solidFill>
                </a:rPr>
                <a:t>1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371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00114"/>
            <a:ext cx="7629822" cy="5606297"/>
            <a:chOff x="2294288" y="1154426"/>
            <a:chExt cx="7629822" cy="560629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34" name="Группа 43"/>
            <p:cNvGrpSpPr/>
            <p:nvPr/>
          </p:nvGrpSpPr>
          <p:grpSpPr>
            <a:xfrm>
              <a:off x="2294288" y="1154426"/>
              <a:ext cx="7629822" cy="5606297"/>
              <a:chOff x="3624263" y="995362"/>
              <a:chExt cx="11039475" cy="9293227"/>
            </a:xfrm>
          </p:grpSpPr>
          <p:grpSp>
            <p:nvGrpSpPr>
              <p:cNvPr id="36" name="Группа 35"/>
              <p:cNvGrpSpPr/>
              <p:nvPr/>
            </p:nvGrpSpPr>
            <p:grpSpPr>
              <a:xfrm>
                <a:off x="7842252" y="8548687"/>
                <a:ext cx="2594940" cy="1739902"/>
                <a:chOff x="7567613" y="8532813"/>
                <a:chExt cx="3151187" cy="1755776"/>
              </a:xfrm>
            </p:grpSpPr>
            <p:sp>
              <p:nvSpPr>
                <p:cNvPr id="39" name="Freeform 6"/>
                <p:cNvSpPr>
                  <a:spLocks/>
                </p:cNvSpPr>
                <p:nvPr/>
              </p:nvSpPr>
              <p:spPr bwMode="auto">
                <a:xfrm>
                  <a:off x="7567613" y="8532813"/>
                  <a:ext cx="3151187" cy="1616075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0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1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2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44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38" name="Freeform 15"/>
              <p:cNvSpPr>
                <a:spLocks/>
              </p:cNvSpPr>
              <p:nvPr/>
            </p:nvSpPr>
            <p:spPr bwMode="auto">
              <a:xfrm>
                <a:off x="3624263" y="7445375"/>
                <a:ext cx="11039475" cy="1120776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45" name="Picture 44" descr="A screenshot of a computer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5919" y="1391055"/>
              <a:ext cx="7120646" cy="3654451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7750754" y="972534"/>
            <a:ext cx="4259505" cy="1724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Уколико сте завршили пре истека времена које је предвиђено за решавање теста потребно је да  кликнете на </a:t>
            </a:r>
            <a:r>
              <a:rPr lang="sr-Cyrl-CS" sz="2000" b="1" kern="100" dirty="0">
                <a:ea typeface="Aptos"/>
                <a:cs typeface="Times New Roman" panose="02020603050405020304" pitchFamily="18" charset="0"/>
              </a:rPr>
              <a:t>Заврши покушај, а то можете да урадите на два начина: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153416" y="671349"/>
            <a:ext cx="1478496" cy="21607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4"/>
          <p:cNvSpPr/>
          <p:nvPr/>
        </p:nvSpPr>
        <p:spPr>
          <a:xfrm rot="7019629" flipV="1">
            <a:off x="821349" y="3475061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4"/>
          <p:cNvSpPr/>
          <p:nvPr/>
        </p:nvSpPr>
        <p:spPr>
          <a:xfrm rot="7019629" flipV="1">
            <a:off x="7091531" y="4667118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7" name="Rectangle 46"/>
          <p:cNvSpPr/>
          <p:nvPr/>
        </p:nvSpPr>
        <p:spPr>
          <a:xfrm>
            <a:off x="120502" y="79945"/>
            <a:ext cx="865775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Када започнете тест, на платформи ће Вам се приказати време у горњем десном углу које је преостало до краја </a:t>
            </a:r>
            <a:r>
              <a:rPr lang="ru-RU" sz="2000" dirty="0" smtClean="0">
                <a:cs typeface="Times New Roman" panose="02020603050405020304" pitchFamily="18" charset="0"/>
              </a:rPr>
              <a:t>теста</a:t>
            </a:r>
            <a:endParaRPr lang="ru-RU" sz="20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807186" y="2732834"/>
            <a:ext cx="2129752" cy="3477139"/>
            <a:chOff x="800477" y="4825567"/>
            <a:chExt cx="2129752" cy="3477139"/>
          </a:xfrm>
        </p:grpSpPr>
        <p:sp>
          <p:nvSpPr>
            <p:cNvPr id="62" name="Rectangle 61"/>
            <p:cNvSpPr/>
            <p:nvPr/>
          </p:nvSpPr>
          <p:spPr>
            <a:xfrm>
              <a:off x="800477" y="5143893"/>
              <a:ext cx="2129752" cy="31588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r-Cyrl-CS" sz="2000" kern="100" dirty="0">
                  <a:ea typeface="Aptos"/>
                  <a:cs typeface="Times New Roman" panose="02020603050405020304" pitchFamily="18" charset="0"/>
                </a:rPr>
                <a:t>Кликом испод квадратића са питањима уколико Ваш последњи одговор није последње питање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GB" sz="2000" kern="100" dirty="0">
                <a:effectLst/>
                <a:ea typeface="Aptos"/>
                <a:cs typeface="Times New Roman" panose="02020603050405020304" pitchFamily="18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573711" y="4825567"/>
              <a:ext cx="395680" cy="39264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dirty="0">
                  <a:solidFill>
                    <a:sysClr val="windowText" lastClr="000000"/>
                  </a:solidFill>
                </a:rPr>
                <a:t>1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9475395" y="3274203"/>
            <a:ext cx="1624206" cy="31588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Кликом на поље Заврши покушај које се појављује на последњем питању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000" kern="100" dirty="0">
              <a:effectLst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10089658" y="2931790"/>
            <a:ext cx="395680" cy="3926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ysClr val="windowText" lastClr="000000"/>
                </a:solidFill>
              </a:rPr>
              <a:t>2</a:t>
            </a:r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5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-1" y="1595336"/>
            <a:ext cx="7238877" cy="5262664"/>
            <a:chOff x="0" y="2217908"/>
            <a:chExt cx="5969250" cy="464009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7" name="Группа 43"/>
            <p:cNvGrpSpPr/>
            <p:nvPr/>
          </p:nvGrpSpPr>
          <p:grpSpPr>
            <a:xfrm>
              <a:off x="0" y="2217908"/>
              <a:ext cx="5969250" cy="4640092"/>
              <a:chOff x="3624263" y="995362"/>
              <a:chExt cx="11039475" cy="9293227"/>
            </a:xfrm>
          </p:grpSpPr>
          <p:grpSp>
            <p:nvGrpSpPr>
              <p:cNvPr id="29" name="Группа 35"/>
              <p:cNvGrpSpPr/>
              <p:nvPr/>
            </p:nvGrpSpPr>
            <p:grpSpPr>
              <a:xfrm>
                <a:off x="7842252" y="8548687"/>
                <a:ext cx="2594940" cy="1739902"/>
                <a:chOff x="7567613" y="8532813"/>
                <a:chExt cx="3151187" cy="1755776"/>
              </a:xfrm>
            </p:grpSpPr>
            <p:sp>
              <p:nvSpPr>
                <p:cNvPr id="33" name="Freeform 6"/>
                <p:cNvSpPr>
                  <a:spLocks/>
                </p:cNvSpPr>
                <p:nvPr/>
              </p:nvSpPr>
              <p:spPr bwMode="auto">
                <a:xfrm>
                  <a:off x="7567613" y="8532813"/>
                  <a:ext cx="3151187" cy="1616075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4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5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6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37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3624263" y="7445375"/>
                <a:ext cx="11039475" cy="1120775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4611688" y="995362"/>
                <a:ext cx="10052050" cy="5397500"/>
              </a:xfrm>
              <a:custGeom>
                <a:avLst/>
                <a:gdLst>
                  <a:gd name="T0" fmla="*/ 6876 w 7013"/>
                  <a:gd name="T1" fmla="*/ 0 h 3766"/>
                  <a:gd name="T2" fmla="*/ 0 w 7013"/>
                  <a:gd name="T3" fmla="*/ 0 h 3766"/>
                  <a:gd name="T4" fmla="*/ 7013 w 7013"/>
                  <a:gd name="T5" fmla="*/ 3766 h 3766"/>
                  <a:gd name="T6" fmla="*/ 7013 w 7013"/>
                  <a:gd name="T7" fmla="*/ 137 h 3766"/>
                  <a:gd name="T8" fmla="*/ 6876 w 7013"/>
                  <a:gd name="T9" fmla="*/ 0 h 3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3" h="3766">
                    <a:moveTo>
                      <a:pt x="68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013" y="3766"/>
                      <a:pt x="7013" y="3766"/>
                      <a:pt x="7013" y="3766"/>
                    </a:cubicBezTo>
                    <a:cubicBezTo>
                      <a:pt x="7013" y="137"/>
                      <a:pt x="7013" y="137"/>
                      <a:pt x="7013" y="137"/>
                    </a:cubicBezTo>
                    <a:cubicBezTo>
                      <a:pt x="7013" y="61"/>
                      <a:pt x="6952" y="0"/>
                      <a:pt x="6876" y="0"/>
                    </a:cubicBezTo>
                  </a:path>
                </a:pathLst>
              </a:custGeom>
              <a:gradFill>
                <a:gsLst>
                  <a:gs pos="10000">
                    <a:schemeClr val="bg1">
                      <a:alpha val="30000"/>
                    </a:schemeClr>
                  </a:gs>
                  <a:gs pos="90000">
                    <a:schemeClr val="tx1">
                      <a:alpha val="30000"/>
                    </a:schemeClr>
                  </a:gs>
                </a:gsLst>
                <a:lin ang="6300000" scaled="0"/>
              </a:gradFill>
              <a:ln>
                <a:noFill/>
              </a:ln>
              <a:effectLst/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50" name="Picture 49" descr="A screenshot of a computer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05" y="2412460"/>
              <a:ext cx="5522811" cy="3025928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7712759" y="2664982"/>
            <a:ext cx="3846231" cy="1790684"/>
            <a:chOff x="7758865" y="2665193"/>
            <a:chExt cx="3846231" cy="179068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64" name="Line Callout 2 (Accent Bar) 63"/>
            <p:cNvSpPr/>
            <p:nvPr/>
          </p:nvSpPr>
          <p:spPr>
            <a:xfrm>
              <a:off x="7758865" y="2665194"/>
              <a:ext cx="3696143" cy="1790683"/>
            </a:xfrm>
            <a:prstGeom prst="accentCallout2">
              <a:avLst>
                <a:gd name="adj1" fmla="val 58914"/>
                <a:gd name="adj2" fmla="val -301"/>
                <a:gd name="adj3" fmla="val 47329"/>
                <a:gd name="adj4" fmla="val -13414"/>
                <a:gd name="adj5" fmla="val 134164"/>
                <a:gd name="adj6" fmla="val -844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8865" y="2665193"/>
              <a:ext cx="3846231" cy="1790684"/>
            </a:xfrm>
            <a:prstGeom prst="rect">
              <a:avLst/>
            </a:prstGeom>
          </p:spPr>
        </p:pic>
      </p:grpSp>
      <p:sp>
        <p:nvSpPr>
          <p:cNvPr id="66" name="Rectangle 65"/>
          <p:cNvSpPr/>
          <p:nvPr/>
        </p:nvSpPr>
        <p:spPr>
          <a:xfrm>
            <a:off x="0" y="0"/>
            <a:ext cx="2646854" cy="646331"/>
          </a:xfrm>
          <a:prstGeom prst="rect">
            <a:avLst/>
          </a:prstGeom>
          <a:solidFill>
            <a:srgbClr val="EBC1D1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/>
              <a:t>Тест ће се сам затворити када истекне 45 минута 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3793788" y="756088"/>
            <a:ext cx="1330871" cy="152156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7925935" y="2277656"/>
            <a:ext cx="1321813" cy="6795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7925935" y="4455666"/>
            <a:ext cx="1335918" cy="8857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7793547" y="5282435"/>
            <a:ext cx="368465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/>
              <a:t>Уколико сте одлучили да завршите тест потребно је да кликнете на  </a:t>
            </a:r>
            <a:r>
              <a:rPr lang="ru-RU" b="1" dirty="0"/>
              <a:t>Предај све одговоре и заврши тест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506766" y="1004085"/>
            <a:ext cx="4510167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/>
              <a:t>На дну странице понуђено је да кликом на </a:t>
            </a:r>
            <a:r>
              <a:rPr lang="ru-RU" b="1" dirty="0"/>
              <a:t>Повратак на покушај </a:t>
            </a:r>
            <a:r>
              <a:rPr lang="ru-RU" dirty="0"/>
              <a:t>можете да се вратите и измените свој одговор (након чега је поново потребно да кликнете на </a:t>
            </a:r>
            <a:r>
              <a:rPr lang="ru-RU" b="1" dirty="0"/>
              <a:t>Заврши покушај)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338529" y="174186"/>
            <a:ext cx="590921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/>
              <a:t>Кликом на </a:t>
            </a:r>
            <a:r>
              <a:rPr lang="ru-RU" b="1" dirty="0"/>
              <a:t>Заврши покушај </a:t>
            </a:r>
            <a:r>
              <a:rPr lang="ru-RU" dirty="0"/>
              <a:t>приказаће се листа питања у којој је наглашено да су Ваши одговори сачувани</a:t>
            </a:r>
          </a:p>
        </p:txBody>
      </p:sp>
      <p:sp>
        <p:nvSpPr>
          <p:cNvPr id="24" name="Freeform 4"/>
          <p:cNvSpPr/>
          <p:nvPr/>
        </p:nvSpPr>
        <p:spPr>
          <a:xfrm rot="7019629" flipV="1">
            <a:off x="10627609" y="4365666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4"/>
          <p:cNvSpPr/>
          <p:nvPr/>
        </p:nvSpPr>
        <p:spPr>
          <a:xfrm rot="7019629" flipV="1">
            <a:off x="10239682" y="3040246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80413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4"/>
          <p:cNvSpPr/>
          <p:nvPr/>
        </p:nvSpPr>
        <p:spPr>
          <a:xfrm rot="7019629" flipV="1">
            <a:off x="5027314" y="4753356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7"/>
          <p:cNvGrpSpPr/>
          <p:nvPr/>
        </p:nvGrpSpPr>
        <p:grpSpPr>
          <a:xfrm>
            <a:off x="232191" y="647903"/>
            <a:ext cx="7850223" cy="5982511"/>
            <a:chOff x="145913" y="768483"/>
            <a:chExt cx="7850223" cy="598251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4" name="Группа 43"/>
            <p:cNvGrpSpPr/>
            <p:nvPr/>
          </p:nvGrpSpPr>
          <p:grpSpPr>
            <a:xfrm>
              <a:off x="145913" y="768483"/>
              <a:ext cx="7850223" cy="5982511"/>
              <a:chOff x="3624263" y="995362"/>
              <a:chExt cx="11039475" cy="9293227"/>
            </a:xfrm>
          </p:grpSpPr>
          <p:grpSp>
            <p:nvGrpSpPr>
              <p:cNvPr id="6" name="Группа 35"/>
              <p:cNvGrpSpPr/>
              <p:nvPr/>
            </p:nvGrpSpPr>
            <p:grpSpPr>
              <a:xfrm>
                <a:off x="7842252" y="8548687"/>
                <a:ext cx="2594940" cy="1739902"/>
                <a:chOff x="7567613" y="8532813"/>
                <a:chExt cx="3151187" cy="1755776"/>
              </a:xfrm>
            </p:grpSpPr>
            <p:sp>
              <p:nvSpPr>
                <p:cNvPr id="10" name="Freeform 6"/>
                <p:cNvSpPr>
                  <a:spLocks/>
                </p:cNvSpPr>
                <p:nvPr/>
              </p:nvSpPr>
              <p:spPr bwMode="auto">
                <a:xfrm>
                  <a:off x="7567613" y="8532813"/>
                  <a:ext cx="3151187" cy="1616075"/>
                </a:xfrm>
                <a:custGeom>
                  <a:avLst/>
                  <a:gdLst>
                    <a:gd name="T0" fmla="*/ 0 w 1985"/>
                    <a:gd name="T1" fmla="*/ 0 h 1018"/>
                    <a:gd name="T2" fmla="*/ 0 w 1985"/>
                    <a:gd name="T3" fmla="*/ 667 h 1018"/>
                    <a:gd name="T4" fmla="*/ 0 w 1985"/>
                    <a:gd name="T5" fmla="*/ 710 h 1018"/>
                    <a:gd name="T6" fmla="*/ 0 w 1985"/>
                    <a:gd name="T7" fmla="*/ 966 h 1018"/>
                    <a:gd name="T8" fmla="*/ 0 w 1985"/>
                    <a:gd name="T9" fmla="*/ 967 h 1018"/>
                    <a:gd name="T10" fmla="*/ 0 w 1985"/>
                    <a:gd name="T11" fmla="*/ 1018 h 1018"/>
                    <a:gd name="T12" fmla="*/ 1985 w 1985"/>
                    <a:gd name="T13" fmla="*/ 1018 h 1018"/>
                    <a:gd name="T14" fmla="*/ 1985 w 1985"/>
                    <a:gd name="T15" fmla="*/ 967 h 1018"/>
                    <a:gd name="T16" fmla="*/ 1985 w 1985"/>
                    <a:gd name="T17" fmla="*/ 966 h 1018"/>
                    <a:gd name="T18" fmla="*/ 1985 w 1985"/>
                    <a:gd name="T19" fmla="*/ 710 h 1018"/>
                    <a:gd name="T20" fmla="*/ 1985 w 1985"/>
                    <a:gd name="T21" fmla="*/ 667 h 1018"/>
                    <a:gd name="T22" fmla="*/ 1985 w 1985"/>
                    <a:gd name="T23" fmla="*/ 0 h 1018"/>
                    <a:gd name="T24" fmla="*/ 0 w 1985"/>
                    <a:gd name="T25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5" h="1018">
                      <a:moveTo>
                        <a:pt x="0" y="0"/>
                      </a:moveTo>
                      <a:lnTo>
                        <a:pt x="0" y="667"/>
                      </a:lnTo>
                      <a:lnTo>
                        <a:pt x="0" y="710"/>
                      </a:lnTo>
                      <a:lnTo>
                        <a:pt x="0" y="966"/>
                      </a:lnTo>
                      <a:lnTo>
                        <a:pt x="0" y="967"/>
                      </a:lnTo>
                      <a:lnTo>
                        <a:pt x="0" y="1018"/>
                      </a:lnTo>
                      <a:lnTo>
                        <a:pt x="1985" y="1018"/>
                      </a:lnTo>
                      <a:lnTo>
                        <a:pt x="1985" y="967"/>
                      </a:lnTo>
                      <a:lnTo>
                        <a:pt x="1985" y="966"/>
                      </a:lnTo>
                      <a:lnTo>
                        <a:pt x="1985" y="710"/>
                      </a:lnTo>
                      <a:lnTo>
                        <a:pt x="1985" y="667"/>
                      </a:lnTo>
                      <a:lnTo>
                        <a:pt x="19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C4C4D"/>
                    </a:gs>
                    <a:gs pos="65000">
                      <a:srgbClr val="747475"/>
                    </a:gs>
                    <a:gs pos="90000">
                      <a:srgbClr val="747475"/>
                    </a:gs>
                    <a:gs pos="95000">
                      <a:srgbClr val="929394"/>
                    </a:gs>
                    <a:gs pos="100000">
                      <a:srgbClr val="0F0F0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1" name="Rectangle 7"/>
                <p:cNvSpPr>
                  <a:spLocks noChangeArrowheads="1"/>
                </p:cNvSpPr>
                <p:nvPr/>
              </p:nvSpPr>
              <p:spPr bwMode="auto">
                <a:xfrm>
                  <a:off x="7567613" y="10148888"/>
                  <a:ext cx="1576388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2" name="Rectangle 8"/>
                <p:cNvSpPr>
                  <a:spLocks noChangeArrowheads="1"/>
                </p:cNvSpPr>
                <p:nvPr/>
              </p:nvSpPr>
              <p:spPr bwMode="auto">
                <a:xfrm>
                  <a:off x="9144000" y="10148888"/>
                  <a:ext cx="1574800" cy="103188"/>
                </a:xfrm>
                <a:prstGeom prst="rect">
                  <a:avLst/>
                </a:prstGeom>
                <a:gradFill>
                  <a:gsLst>
                    <a:gs pos="0">
                      <a:srgbClr val="7F7F80"/>
                    </a:gs>
                    <a:gs pos="65000">
                      <a:srgbClr val="808081"/>
                    </a:gs>
                    <a:gs pos="89000">
                      <a:srgbClr val="8F9091"/>
                    </a:gs>
                    <a:gs pos="92000">
                      <a:srgbClr val="686869"/>
                    </a:gs>
                    <a:gs pos="100000">
                      <a:srgbClr val="909091"/>
                    </a:gs>
                    <a:gs pos="96689">
                      <a:srgbClr val="575758"/>
                    </a:gs>
                    <a:gs pos="95000">
                      <a:srgbClr val="3D3D3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3" name="Freeform 9"/>
                <p:cNvSpPr>
                  <a:spLocks/>
                </p:cNvSpPr>
                <p:nvPr/>
              </p:nvSpPr>
              <p:spPr bwMode="auto">
                <a:xfrm>
                  <a:off x="7624763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  <p:sp>
              <p:nvSpPr>
                <p:cNvPr id="14" name="Freeform 10"/>
                <p:cNvSpPr>
                  <a:spLocks/>
                </p:cNvSpPr>
                <p:nvPr/>
              </p:nvSpPr>
              <p:spPr bwMode="auto">
                <a:xfrm>
                  <a:off x="10263188" y="10252076"/>
                  <a:ext cx="398463" cy="36513"/>
                </a:xfrm>
                <a:custGeom>
                  <a:avLst/>
                  <a:gdLst>
                    <a:gd name="T0" fmla="*/ 255 w 279"/>
                    <a:gd name="T1" fmla="*/ 25 h 25"/>
                    <a:gd name="T2" fmla="*/ 23 w 279"/>
                    <a:gd name="T3" fmla="*/ 25 h 25"/>
                    <a:gd name="T4" fmla="*/ 0 w 279"/>
                    <a:gd name="T5" fmla="*/ 1 h 25"/>
                    <a:gd name="T6" fmla="*/ 0 w 279"/>
                    <a:gd name="T7" fmla="*/ 0 h 25"/>
                    <a:gd name="T8" fmla="*/ 279 w 279"/>
                    <a:gd name="T9" fmla="*/ 0 h 25"/>
                    <a:gd name="T10" fmla="*/ 279 w 279"/>
                    <a:gd name="T11" fmla="*/ 1 h 25"/>
                    <a:gd name="T12" fmla="*/ 255 w 279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25">
                      <a:moveTo>
                        <a:pt x="255" y="25"/>
                      </a:move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25"/>
                        <a:pt x="0" y="14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1"/>
                        <a:pt x="279" y="1"/>
                        <a:pt x="279" y="1"/>
                      </a:cubicBezTo>
                      <a:cubicBezTo>
                        <a:pt x="279" y="14"/>
                        <a:pt x="268" y="25"/>
                        <a:pt x="25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75758"/>
                    </a:gs>
                    <a:gs pos="100000">
                      <a:srgbClr val="90909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vert="horz" wrap="square" lIns="60696" tIns="30347" rIns="60696" bIns="3034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7"/>
                </a:p>
              </p:txBody>
            </p:sp>
          </p:grpSp>
          <p:sp>
            <p:nvSpPr>
              <p:cNvPr id="7" name="Freeform 16"/>
              <p:cNvSpPr>
                <a:spLocks/>
              </p:cNvSpPr>
              <p:nvPr/>
            </p:nvSpPr>
            <p:spPr bwMode="auto">
              <a:xfrm>
                <a:off x="3624263" y="995362"/>
                <a:ext cx="11039475" cy="7043738"/>
              </a:xfrm>
              <a:custGeom>
                <a:avLst/>
                <a:gdLst>
                  <a:gd name="T0" fmla="*/ 7701 w 7701"/>
                  <a:gd name="T1" fmla="*/ 4499 h 4499"/>
                  <a:gd name="T2" fmla="*/ 0 w 7701"/>
                  <a:gd name="T3" fmla="*/ 4499 h 4499"/>
                  <a:gd name="T4" fmla="*/ 0 w 7701"/>
                  <a:gd name="T5" fmla="*/ 137 h 4499"/>
                  <a:gd name="T6" fmla="*/ 138 w 7701"/>
                  <a:gd name="T7" fmla="*/ 0 h 4499"/>
                  <a:gd name="T8" fmla="*/ 7564 w 7701"/>
                  <a:gd name="T9" fmla="*/ 0 h 4499"/>
                  <a:gd name="T10" fmla="*/ 7701 w 7701"/>
                  <a:gd name="T11" fmla="*/ 137 h 4499"/>
                  <a:gd name="T12" fmla="*/ 7701 w 7701"/>
                  <a:gd name="T13" fmla="*/ 4499 h 4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4499">
                    <a:moveTo>
                      <a:pt x="7701" y="4499"/>
                    </a:moveTo>
                    <a:cubicBezTo>
                      <a:pt x="0" y="4499"/>
                      <a:pt x="0" y="4499"/>
                      <a:pt x="0" y="449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61"/>
                      <a:pt x="62" y="0"/>
                      <a:pt x="138" y="0"/>
                    </a:cubicBezTo>
                    <a:cubicBezTo>
                      <a:pt x="7564" y="0"/>
                      <a:pt x="7564" y="0"/>
                      <a:pt x="7564" y="0"/>
                    </a:cubicBezTo>
                    <a:cubicBezTo>
                      <a:pt x="7640" y="0"/>
                      <a:pt x="7701" y="61"/>
                      <a:pt x="7701" y="137"/>
                    </a:cubicBezTo>
                    <a:cubicBezTo>
                      <a:pt x="7701" y="4499"/>
                      <a:pt x="7701" y="4499"/>
                      <a:pt x="7701" y="449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8" name="Freeform 15"/>
              <p:cNvSpPr>
                <a:spLocks/>
              </p:cNvSpPr>
              <p:nvPr/>
            </p:nvSpPr>
            <p:spPr bwMode="auto">
              <a:xfrm>
                <a:off x="3624263" y="7445375"/>
                <a:ext cx="11039475" cy="1120775"/>
              </a:xfrm>
              <a:custGeom>
                <a:avLst/>
                <a:gdLst>
                  <a:gd name="T0" fmla="*/ 0 w 7701"/>
                  <a:gd name="T1" fmla="*/ 0 h 782"/>
                  <a:gd name="T2" fmla="*/ 0 w 7701"/>
                  <a:gd name="T3" fmla="*/ 640 h 782"/>
                  <a:gd name="T4" fmla="*/ 142 w 7701"/>
                  <a:gd name="T5" fmla="*/ 782 h 782"/>
                  <a:gd name="T6" fmla="*/ 7559 w 7701"/>
                  <a:gd name="T7" fmla="*/ 782 h 782"/>
                  <a:gd name="T8" fmla="*/ 7701 w 7701"/>
                  <a:gd name="T9" fmla="*/ 640 h 782"/>
                  <a:gd name="T10" fmla="*/ 7701 w 7701"/>
                  <a:gd name="T11" fmla="*/ 0 h 782"/>
                  <a:gd name="T12" fmla="*/ 0 w 7701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1" h="782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9"/>
                      <a:pt x="64" y="782"/>
                      <a:pt x="142" y="782"/>
                    </a:cubicBezTo>
                    <a:cubicBezTo>
                      <a:pt x="7559" y="782"/>
                      <a:pt x="7559" y="782"/>
                      <a:pt x="7559" y="782"/>
                    </a:cubicBezTo>
                    <a:cubicBezTo>
                      <a:pt x="7638" y="782"/>
                      <a:pt x="7701" y="719"/>
                      <a:pt x="7701" y="640"/>
                    </a:cubicBezTo>
                    <a:cubicBezTo>
                      <a:pt x="7701" y="0"/>
                      <a:pt x="7701" y="0"/>
                      <a:pt x="77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  <p:sp>
            <p:nvSpPr>
              <p:cNvPr id="9" name="Freeform 17"/>
              <p:cNvSpPr>
                <a:spLocks/>
              </p:cNvSpPr>
              <p:nvPr/>
            </p:nvSpPr>
            <p:spPr bwMode="auto">
              <a:xfrm>
                <a:off x="4611688" y="995362"/>
                <a:ext cx="10052050" cy="5397500"/>
              </a:xfrm>
              <a:custGeom>
                <a:avLst/>
                <a:gdLst>
                  <a:gd name="T0" fmla="*/ 6876 w 7013"/>
                  <a:gd name="T1" fmla="*/ 0 h 3766"/>
                  <a:gd name="T2" fmla="*/ 0 w 7013"/>
                  <a:gd name="T3" fmla="*/ 0 h 3766"/>
                  <a:gd name="T4" fmla="*/ 7013 w 7013"/>
                  <a:gd name="T5" fmla="*/ 3766 h 3766"/>
                  <a:gd name="T6" fmla="*/ 7013 w 7013"/>
                  <a:gd name="T7" fmla="*/ 137 h 3766"/>
                  <a:gd name="T8" fmla="*/ 6876 w 7013"/>
                  <a:gd name="T9" fmla="*/ 0 h 3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3" h="3766">
                    <a:moveTo>
                      <a:pt x="68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013" y="3766"/>
                      <a:pt x="7013" y="3766"/>
                      <a:pt x="7013" y="3766"/>
                    </a:cubicBezTo>
                    <a:cubicBezTo>
                      <a:pt x="7013" y="137"/>
                      <a:pt x="7013" y="137"/>
                      <a:pt x="7013" y="137"/>
                    </a:cubicBezTo>
                    <a:cubicBezTo>
                      <a:pt x="7013" y="61"/>
                      <a:pt x="6952" y="0"/>
                      <a:pt x="6876" y="0"/>
                    </a:cubicBezTo>
                  </a:path>
                </a:pathLst>
              </a:custGeom>
              <a:gradFill>
                <a:gsLst>
                  <a:gs pos="10000">
                    <a:schemeClr val="bg1">
                      <a:alpha val="30000"/>
                    </a:schemeClr>
                  </a:gs>
                  <a:gs pos="90000">
                    <a:schemeClr val="tx1">
                      <a:alpha val="30000"/>
                    </a:schemeClr>
                  </a:gs>
                </a:gsLst>
                <a:lin ang="6300000" scaled="0"/>
              </a:gradFill>
              <a:ln>
                <a:noFill/>
              </a:ln>
              <a:effectLst/>
            </p:spPr>
            <p:txBody>
              <a:bodyPr vert="horz" wrap="square" lIns="60696" tIns="30347" rIns="60696" bIns="30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7"/>
              </a:p>
            </p:txBody>
          </p:sp>
        </p:grpSp>
        <p:pic>
          <p:nvPicPr>
            <p:cNvPr id="26" name="Picture 25" descr="A screenshot of a chat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335" y="1044830"/>
              <a:ext cx="7383294" cy="3852554"/>
            </a:xfrm>
            <a:prstGeom prst="rect">
              <a:avLst/>
            </a:prstGeom>
          </p:spPr>
        </p:pic>
      </p:grpSp>
      <p:cxnSp>
        <p:nvCxnSpPr>
          <p:cNvPr id="17" name="Straight Arrow Connector 16"/>
          <p:cNvCxnSpPr/>
          <p:nvPr/>
        </p:nvCxnSpPr>
        <p:spPr>
          <a:xfrm flipH="1">
            <a:off x="5657223" y="989096"/>
            <a:ext cx="3041076" cy="24230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9" idx="1"/>
          </p:cNvCxnSpPr>
          <p:nvPr/>
        </p:nvCxnSpPr>
        <p:spPr>
          <a:xfrm flipH="1">
            <a:off x="5186020" y="3940554"/>
            <a:ext cx="3126816" cy="6361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312836" y="454856"/>
            <a:ext cx="3702157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r-Cyrl-RS" sz="2000" dirty="0"/>
              <a:t>Након што сте предали своје одговоре и завршили тест приказаће Вам се проценат/број тачних одговора које сте остварили</a:t>
            </a:r>
            <a:endParaRPr lang="en-GB" sz="2000" dirty="0"/>
          </a:p>
        </p:txBody>
      </p:sp>
      <p:sp>
        <p:nvSpPr>
          <p:cNvPr id="19" name="Rectangle 18"/>
          <p:cNvSpPr/>
          <p:nvPr/>
        </p:nvSpPr>
        <p:spPr>
          <a:xfrm>
            <a:off x="8312836" y="2355504"/>
            <a:ext cx="3699615" cy="3170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dirty="0"/>
              <a:t>Овим сте завршили проверу теста </a:t>
            </a: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,,</a:t>
            </a:r>
            <a:r>
              <a:rPr lang="sr-Cyrl-CS" sz="2000" b="1" kern="100" dirty="0">
                <a:ea typeface="Aptos"/>
                <a:cs typeface="Times New Roman" panose="02020603050405020304" pitchFamily="18" charset="0"/>
              </a:rPr>
              <a:t>Организација и рад органа АП односно ЈЛС у Републици Србији“ </a:t>
            </a: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након чега је потребно да кликнете на поље </a:t>
            </a:r>
            <a:r>
              <a:rPr lang="sr-Cyrl-CS" sz="2000" b="1" kern="100" dirty="0">
                <a:ea typeface="Aptos"/>
                <a:cs typeface="Times New Roman" panose="02020603050405020304" pitchFamily="18" charset="0"/>
              </a:rPr>
              <a:t>Повратак на курс </a:t>
            </a:r>
            <a:r>
              <a:rPr lang="sr-Cyrl-CS" sz="2000" kern="100" dirty="0">
                <a:ea typeface="Aptos"/>
                <a:cs typeface="Times New Roman" panose="02020603050405020304" pitchFamily="18" charset="0"/>
              </a:rPr>
              <a:t>како бисте се вратили на Почетну страницу и наставили своје тестирање</a:t>
            </a:r>
            <a:endParaRPr lang="en-GB" sz="2000" kern="100" dirty="0">
              <a:effectLst/>
              <a:ea typeface="Aptos"/>
              <a:cs typeface="Times New Roman" panose="02020603050405020304" pitchFamily="18" charset="0"/>
            </a:endParaRPr>
          </a:p>
          <a:p>
            <a:endParaRPr lang="ru-RU" sz="2000" b="1" dirty="0"/>
          </a:p>
        </p:txBody>
      </p:sp>
      <p:sp>
        <p:nvSpPr>
          <p:cNvPr id="21" name="Freeform 4"/>
          <p:cNvSpPr/>
          <p:nvPr/>
        </p:nvSpPr>
        <p:spPr>
          <a:xfrm rot="7019629" flipV="1">
            <a:off x="5094136" y="4620564"/>
            <a:ext cx="108000" cy="180000"/>
          </a:xfrm>
          <a:custGeom>
            <a:avLst/>
            <a:gdLst/>
            <a:ahLst/>
            <a:cxnLst/>
            <a:rect l="l" t="t" r="r" b="b"/>
            <a:pathLst>
              <a:path w="1022017" h="1268870">
                <a:moveTo>
                  <a:pt x="0" y="0"/>
                </a:moveTo>
                <a:lnTo>
                  <a:pt x="1022017" y="0"/>
                </a:lnTo>
                <a:lnTo>
                  <a:pt x="1022017" y="1268869"/>
                </a:lnTo>
                <a:lnTo>
                  <a:pt x="0" y="126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4115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11207</TotalTime>
  <Words>1072</Words>
  <Application>Microsoft Office PowerPoint</Application>
  <PresentationFormat>Widescreen</PresentationFormat>
  <Paragraphs>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Angelkovski</dc:creator>
  <cp:lastModifiedBy>Ana Angelkovski</cp:lastModifiedBy>
  <cp:revision>78</cp:revision>
  <dcterms:created xsi:type="dcterms:W3CDTF">2024-03-13T12:47:02Z</dcterms:created>
  <dcterms:modified xsi:type="dcterms:W3CDTF">2024-03-26T11:36:24Z</dcterms:modified>
</cp:coreProperties>
</file>